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60" r:id="rId5"/>
    <p:sldId id="259" r:id="rId6"/>
    <p:sldId id="261" r:id="rId7"/>
    <p:sldId id="263" r:id="rId8"/>
    <p:sldId id="266" r:id="rId9"/>
    <p:sldId id="265" r:id="rId10"/>
    <p:sldId id="268" r:id="rId11"/>
    <p:sldId id="267" r:id="rId12"/>
    <p:sldId id="264" r:id="rId13"/>
    <p:sldId id="269" r:id="rId14"/>
    <p:sldId id="270" r:id="rId15"/>
    <p:sldId id="271" r:id="rId16"/>
    <p:sldId id="272" r:id="rId17"/>
    <p:sldId id="273" r:id="rId18"/>
    <p:sldId id="275" r:id="rId19"/>
    <p:sldId id="277" r:id="rId20"/>
    <p:sldId id="276" r:id="rId21"/>
    <p:sldId id="278" r:id="rId22"/>
    <p:sldId id="274" r:id="rId23"/>
    <p:sldId id="279" r:id="rId24"/>
    <p:sldId id="280" r:id="rId25"/>
    <p:sldId id="281" r:id="rId26"/>
    <p:sldId id="282" r:id="rId27"/>
    <p:sldId id="283" r:id="rId28"/>
    <p:sldId id="284" r:id="rId29"/>
    <p:sldId id="287" r:id="rId30"/>
    <p:sldId id="286" r:id="rId31"/>
    <p:sldId id="285" r:id="rId32"/>
    <p:sldId id="288" r:id="rId33"/>
    <p:sldId id="289" r:id="rId34"/>
    <p:sldId id="290" r:id="rId35"/>
    <p:sldId id="291" r:id="rId36"/>
    <p:sldId id="293" r:id="rId3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4" Type="http://schemas.openxmlformats.org/officeDocument/2006/relationships/image" Target="../media/image5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5" Type="http://schemas.openxmlformats.org/officeDocument/2006/relationships/image" Target="../media/image60.wmf"/><Relationship Id="rId4" Type="http://schemas.openxmlformats.org/officeDocument/2006/relationships/image" Target="../media/image59.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4" Type="http://schemas.openxmlformats.org/officeDocument/2006/relationships/image" Target="../media/image64.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image" Target="../media/image67.wmf"/><Relationship Id="rId7" Type="http://schemas.openxmlformats.org/officeDocument/2006/relationships/image" Target="../media/image71.wmf"/><Relationship Id="rId2" Type="http://schemas.openxmlformats.org/officeDocument/2006/relationships/image" Target="../media/image66.wmf"/><Relationship Id="rId1" Type="http://schemas.openxmlformats.org/officeDocument/2006/relationships/image" Target="../media/image65.wmf"/><Relationship Id="rId6" Type="http://schemas.openxmlformats.org/officeDocument/2006/relationships/image" Target="../media/image70.wmf"/><Relationship Id="rId5" Type="http://schemas.openxmlformats.org/officeDocument/2006/relationships/image" Target="../media/image69.wmf"/><Relationship Id="rId4" Type="http://schemas.openxmlformats.org/officeDocument/2006/relationships/image" Target="../media/image68.wmf"/><Relationship Id="rId9" Type="http://schemas.openxmlformats.org/officeDocument/2006/relationships/image" Target="../media/image73.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81.wmf"/><Relationship Id="rId3" Type="http://schemas.openxmlformats.org/officeDocument/2006/relationships/image" Target="../media/image76.wmf"/><Relationship Id="rId7" Type="http://schemas.openxmlformats.org/officeDocument/2006/relationships/image" Target="../media/image80.wmf"/><Relationship Id="rId2" Type="http://schemas.openxmlformats.org/officeDocument/2006/relationships/image" Target="../media/image75.wmf"/><Relationship Id="rId1" Type="http://schemas.openxmlformats.org/officeDocument/2006/relationships/image" Target="../media/image74.wmf"/><Relationship Id="rId6" Type="http://schemas.openxmlformats.org/officeDocument/2006/relationships/image" Target="../media/image79.wmf"/><Relationship Id="rId11" Type="http://schemas.openxmlformats.org/officeDocument/2006/relationships/image" Target="../media/image84.wmf"/><Relationship Id="rId5" Type="http://schemas.openxmlformats.org/officeDocument/2006/relationships/image" Target="../media/image78.wmf"/><Relationship Id="rId10" Type="http://schemas.openxmlformats.org/officeDocument/2006/relationships/image" Target="../media/image83.wmf"/><Relationship Id="rId4" Type="http://schemas.openxmlformats.org/officeDocument/2006/relationships/image" Target="../media/image77.wmf"/><Relationship Id="rId9" Type="http://schemas.openxmlformats.org/officeDocument/2006/relationships/image" Target="../media/image82.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image" Target="../media/image87.wmf"/><Relationship Id="rId7" Type="http://schemas.openxmlformats.org/officeDocument/2006/relationships/image" Target="../media/image91.wmf"/><Relationship Id="rId2" Type="http://schemas.openxmlformats.org/officeDocument/2006/relationships/image" Target="../media/image86.wmf"/><Relationship Id="rId1" Type="http://schemas.openxmlformats.org/officeDocument/2006/relationships/image" Target="../media/image85.wmf"/><Relationship Id="rId6" Type="http://schemas.openxmlformats.org/officeDocument/2006/relationships/image" Target="../media/image90.wmf"/><Relationship Id="rId5" Type="http://schemas.openxmlformats.org/officeDocument/2006/relationships/image" Target="../media/image89.wmf"/><Relationship Id="rId4" Type="http://schemas.openxmlformats.org/officeDocument/2006/relationships/image" Target="../media/image88.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image" Target="../media/image94.wmf"/><Relationship Id="rId6" Type="http://schemas.openxmlformats.org/officeDocument/2006/relationships/image" Target="../media/image99.wmf"/><Relationship Id="rId5" Type="http://schemas.openxmlformats.org/officeDocument/2006/relationships/image" Target="../media/image98.wmf"/><Relationship Id="rId4" Type="http://schemas.openxmlformats.org/officeDocument/2006/relationships/image" Target="../media/image97.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02.wmf"/><Relationship Id="rId1" Type="http://schemas.openxmlformats.org/officeDocument/2006/relationships/image" Target="../media/image10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image" Target="../media/image105.wmf"/><Relationship Id="rId7" Type="http://schemas.openxmlformats.org/officeDocument/2006/relationships/image" Target="../media/image109.wmf"/><Relationship Id="rId2" Type="http://schemas.openxmlformats.org/officeDocument/2006/relationships/image" Target="../media/image104.wmf"/><Relationship Id="rId1" Type="http://schemas.openxmlformats.org/officeDocument/2006/relationships/image" Target="../media/image103.wmf"/><Relationship Id="rId6" Type="http://schemas.openxmlformats.org/officeDocument/2006/relationships/image" Target="../media/image108.wmf"/><Relationship Id="rId5" Type="http://schemas.openxmlformats.org/officeDocument/2006/relationships/image" Target="../media/image107.wmf"/><Relationship Id="rId10" Type="http://schemas.openxmlformats.org/officeDocument/2006/relationships/image" Target="../media/image112.wmf"/><Relationship Id="rId4" Type="http://schemas.openxmlformats.org/officeDocument/2006/relationships/image" Target="../media/image106.wmf"/><Relationship Id="rId9" Type="http://schemas.openxmlformats.org/officeDocument/2006/relationships/image" Target="../media/image111.wmf"/></Relationships>
</file>

<file path=ppt/drawings/_rels/vmlDrawing21.vml.rels><?xml version="1.0" encoding="UTF-8" standalone="yes"?>
<Relationships xmlns="http://schemas.openxmlformats.org/package/2006/relationships"><Relationship Id="rId8" Type="http://schemas.openxmlformats.org/officeDocument/2006/relationships/image" Target="../media/image120.wmf"/><Relationship Id="rId3" Type="http://schemas.openxmlformats.org/officeDocument/2006/relationships/image" Target="../media/image115.wmf"/><Relationship Id="rId7" Type="http://schemas.openxmlformats.org/officeDocument/2006/relationships/image" Target="../media/image119.wmf"/><Relationship Id="rId2" Type="http://schemas.openxmlformats.org/officeDocument/2006/relationships/image" Target="../media/image114.wmf"/><Relationship Id="rId1" Type="http://schemas.openxmlformats.org/officeDocument/2006/relationships/image" Target="../media/image113.wmf"/><Relationship Id="rId6" Type="http://schemas.openxmlformats.org/officeDocument/2006/relationships/image" Target="../media/image118.wmf"/><Relationship Id="rId5" Type="http://schemas.openxmlformats.org/officeDocument/2006/relationships/image" Target="../media/image117.wmf"/><Relationship Id="rId4" Type="http://schemas.openxmlformats.org/officeDocument/2006/relationships/image" Target="../media/image116.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130.wmf"/><Relationship Id="rId13" Type="http://schemas.openxmlformats.org/officeDocument/2006/relationships/image" Target="../media/image135.wmf"/><Relationship Id="rId3" Type="http://schemas.openxmlformats.org/officeDocument/2006/relationships/image" Target="../media/image125.wmf"/><Relationship Id="rId7" Type="http://schemas.openxmlformats.org/officeDocument/2006/relationships/image" Target="../media/image129.wmf"/><Relationship Id="rId12" Type="http://schemas.openxmlformats.org/officeDocument/2006/relationships/image" Target="../media/image134.wmf"/><Relationship Id="rId2" Type="http://schemas.openxmlformats.org/officeDocument/2006/relationships/image" Target="../media/image124.wmf"/><Relationship Id="rId16" Type="http://schemas.openxmlformats.org/officeDocument/2006/relationships/image" Target="../media/image138.wmf"/><Relationship Id="rId1" Type="http://schemas.openxmlformats.org/officeDocument/2006/relationships/image" Target="../media/image123.wmf"/><Relationship Id="rId6" Type="http://schemas.openxmlformats.org/officeDocument/2006/relationships/image" Target="../media/image128.wmf"/><Relationship Id="rId11" Type="http://schemas.openxmlformats.org/officeDocument/2006/relationships/image" Target="../media/image133.wmf"/><Relationship Id="rId5" Type="http://schemas.openxmlformats.org/officeDocument/2006/relationships/image" Target="../media/image127.wmf"/><Relationship Id="rId15" Type="http://schemas.openxmlformats.org/officeDocument/2006/relationships/image" Target="../media/image137.wmf"/><Relationship Id="rId10" Type="http://schemas.openxmlformats.org/officeDocument/2006/relationships/image" Target="../media/image132.wmf"/><Relationship Id="rId4" Type="http://schemas.openxmlformats.org/officeDocument/2006/relationships/image" Target="../media/image126.wmf"/><Relationship Id="rId9" Type="http://schemas.openxmlformats.org/officeDocument/2006/relationships/image" Target="../media/image131.wmf"/><Relationship Id="rId14" Type="http://schemas.openxmlformats.org/officeDocument/2006/relationships/image" Target="../media/image136.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42.wmf"/><Relationship Id="rId2" Type="http://schemas.openxmlformats.org/officeDocument/2006/relationships/image" Target="../media/image141.wmf"/><Relationship Id="rId1" Type="http://schemas.openxmlformats.org/officeDocument/2006/relationships/image" Target="../media/image140.wmf"/></Relationships>
</file>

<file path=ppt/drawings/_rels/vmlDrawing24.vml.rels><?xml version="1.0" encoding="UTF-8" standalone="yes"?>
<Relationships xmlns="http://schemas.openxmlformats.org/package/2006/relationships"><Relationship Id="rId8" Type="http://schemas.openxmlformats.org/officeDocument/2006/relationships/image" Target="../media/image150.wmf"/><Relationship Id="rId13" Type="http://schemas.openxmlformats.org/officeDocument/2006/relationships/image" Target="../media/image155.wmf"/><Relationship Id="rId3" Type="http://schemas.openxmlformats.org/officeDocument/2006/relationships/image" Target="../media/image145.wmf"/><Relationship Id="rId7" Type="http://schemas.openxmlformats.org/officeDocument/2006/relationships/image" Target="../media/image149.wmf"/><Relationship Id="rId12" Type="http://schemas.openxmlformats.org/officeDocument/2006/relationships/image" Target="../media/image154.wmf"/><Relationship Id="rId2" Type="http://schemas.openxmlformats.org/officeDocument/2006/relationships/image" Target="../media/image144.wmf"/><Relationship Id="rId1" Type="http://schemas.openxmlformats.org/officeDocument/2006/relationships/image" Target="../media/image143.wmf"/><Relationship Id="rId6" Type="http://schemas.openxmlformats.org/officeDocument/2006/relationships/image" Target="../media/image148.wmf"/><Relationship Id="rId11" Type="http://schemas.openxmlformats.org/officeDocument/2006/relationships/image" Target="../media/image153.wmf"/><Relationship Id="rId5" Type="http://schemas.openxmlformats.org/officeDocument/2006/relationships/image" Target="../media/image147.wmf"/><Relationship Id="rId10" Type="http://schemas.openxmlformats.org/officeDocument/2006/relationships/image" Target="../media/image152.wmf"/><Relationship Id="rId4" Type="http://schemas.openxmlformats.org/officeDocument/2006/relationships/image" Target="../media/image146.wmf"/><Relationship Id="rId9" Type="http://schemas.openxmlformats.org/officeDocument/2006/relationships/image" Target="../media/image151.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58.wmf"/><Relationship Id="rId2" Type="http://schemas.openxmlformats.org/officeDocument/2006/relationships/image" Target="../media/image157.wmf"/><Relationship Id="rId1" Type="http://schemas.openxmlformats.org/officeDocument/2006/relationships/image" Target="../media/image156.wmf"/><Relationship Id="rId5" Type="http://schemas.openxmlformats.org/officeDocument/2006/relationships/image" Target="../media/image160.wmf"/><Relationship Id="rId4" Type="http://schemas.openxmlformats.org/officeDocument/2006/relationships/image" Target="../media/image159.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163.wmf"/><Relationship Id="rId2" Type="http://schemas.openxmlformats.org/officeDocument/2006/relationships/image" Target="../media/image162.wmf"/><Relationship Id="rId1" Type="http://schemas.openxmlformats.org/officeDocument/2006/relationships/image" Target="../media/image161.wmf"/><Relationship Id="rId6" Type="http://schemas.openxmlformats.org/officeDocument/2006/relationships/image" Target="../media/image166.wmf"/><Relationship Id="rId5" Type="http://schemas.openxmlformats.org/officeDocument/2006/relationships/image" Target="../media/image165.wmf"/><Relationship Id="rId4" Type="http://schemas.openxmlformats.org/officeDocument/2006/relationships/image" Target="../media/image164.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69.wmf"/><Relationship Id="rId2" Type="http://schemas.openxmlformats.org/officeDocument/2006/relationships/image" Target="../media/image168.wmf"/><Relationship Id="rId1" Type="http://schemas.openxmlformats.org/officeDocument/2006/relationships/image" Target="../media/image167.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72.wmf"/><Relationship Id="rId2" Type="http://schemas.openxmlformats.org/officeDocument/2006/relationships/image" Target="../media/image171.wmf"/><Relationship Id="rId1" Type="http://schemas.openxmlformats.org/officeDocument/2006/relationships/image" Target="../media/image170.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75.wmf"/><Relationship Id="rId2" Type="http://schemas.openxmlformats.org/officeDocument/2006/relationships/image" Target="../media/image174.wmf"/><Relationship Id="rId1" Type="http://schemas.openxmlformats.org/officeDocument/2006/relationships/image" Target="../media/image17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177.wmf"/><Relationship Id="rId1" Type="http://schemas.openxmlformats.org/officeDocument/2006/relationships/image" Target="../media/image176.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80.wmf"/><Relationship Id="rId2" Type="http://schemas.openxmlformats.org/officeDocument/2006/relationships/image" Target="../media/image179.wmf"/><Relationship Id="rId1" Type="http://schemas.openxmlformats.org/officeDocument/2006/relationships/image" Target="../media/image178.wmf"/><Relationship Id="rId6" Type="http://schemas.openxmlformats.org/officeDocument/2006/relationships/image" Target="../media/image183.wmf"/><Relationship Id="rId5" Type="http://schemas.openxmlformats.org/officeDocument/2006/relationships/image" Target="../media/image182.wmf"/><Relationship Id="rId4" Type="http://schemas.openxmlformats.org/officeDocument/2006/relationships/image" Target="../media/image18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8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image" Target="../media/image34.wmf"/><Relationship Id="rId3" Type="http://schemas.openxmlformats.org/officeDocument/2006/relationships/image" Target="../media/image24.wmf"/><Relationship Id="rId7" Type="http://schemas.openxmlformats.org/officeDocument/2006/relationships/image" Target="../media/image28.wmf"/><Relationship Id="rId12" Type="http://schemas.openxmlformats.org/officeDocument/2006/relationships/image" Target="../media/image33.wmf"/><Relationship Id="rId2" Type="http://schemas.openxmlformats.org/officeDocument/2006/relationships/image" Target="../media/image23.wmf"/><Relationship Id="rId1" Type="http://schemas.openxmlformats.org/officeDocument/2006/relationships/image" Target="../media/image22.wmf"/><Relationship Id="rId6" Type="http://schemas.openxmlformats.org/officeDocument/2006/relationships/image" Target="../media/image27.wmf"/><Relationship Id="rId11" Type="http://schemas.openxmlformats.org/officeDocument/2006/relationships/image" Target="../media/image32.wmf"/><Relationship Id="rId5" Type="http://schemas.openxmlformats.org/officeDocument/2006/relationships/image" Target="../media/image26.wmf"/><Relationship Id="rId10" Type="http://schemas.openxmlformats.org/officeDocument/2006/relationships/image" Target="../media/image31.wmf"/><Relationship Id="rId4" Type="http://schemas.openxmlformats.org/officeDocument/2006/relationships/image" Target="../media/image25.wmf"/><Relationship Id="rId9" Type="http://schemas.openxmlformats.org/officeDocument/2006/relationships/image" Target="../media/image30.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 Id="rId9" Type="http://schemas.openxmlformats.org/officeDocument/2006/relationships/image" Target="../media/image48.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A3E91C60-7349-4144-A2D9-3B1D5D90F970}" type="datetimeFigureOut">
              <a:rPr lang="zh-CN" altLang="en-US" smtClean="0"/>
              <a:pPr/>
              <a:t>2014-7-10</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1B259131-96EF-4FE2-B322-396970C3986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A3E91C60-7349-4144-A2D9-3B1D5D90F970}" type="datetimeFigureOut">
              <a:rPr lang="zh-CN" altLang="en-US" smtClean="0"/>
              <a:pPr/>
              <a:t>2014-7-10</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A3E91C60-7349-4144-A2D9-3B1D5D90F970}" type="datetimeFigureOut">
              <a:rPr lang="zh-CN" altLang="en-US" smtClean="0"/>
              <a:pPr/>
              <a:t>2014-7-10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1B259131-96EF-4FE2-B322-396970C39860}"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A3E91C60-7349-4144-A2D9-3B1D5D90F970}" type="datetimeFigureOut">
              <a:rPr lang="zh-CN" altLang="en-US" smtClean="0"/>
              <a:pPr/>
              <a:t>2014-7-10</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1B259131-96EF-4FE2-B322-396970C39860}"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3E91C60-7349-4144-A2D9-3B1D5D90F970}" type="datetimeFigureOut">
              <a:rPr lang="zh-CN" altLang="en-US" smtClean="0"/>
              <a:pPr/>
              <a:t>2014-7-10</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B259131-96EF-4FE2-B322-396970C3986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36.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oleObject" Target="../embeddings/oleObject37.bin"/><Relationship Id="rId7"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40.bin"/><Relationship Id="rId11" Type="http://schemas.openxmlformats.org/officeDocument/2006/relationships/oleObject" Target="../embeddings/oleObject45.bin"/><Relationship Id="rId5" Type="http://schemas.openxmlformats.org/officeDocument/2006/relationships/oleObject" Target="../embeddings/oleObject39.bin"/><Relationship Id="rId10" Type="http://schemas.openxmlformats.org/officeDocument/2006/relationships/oleObject" Target="../embeddings/oleObject44.bin"/><Relationship Id="rId4" Type="http://schemas.openxmlformats.org/officeDocument/2006/relationships/oleObject" Target="../embeddings/oleObject38.bin"/><Relationship Id="rId9" Type="http://schemas.openxmlformats.org/officeDocument/2006/relationships/oleObject" Target="../embeddings/oleObject43.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50.bin"/><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2.bin"/><Relationship Id="rId7"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55.bin"/><Relationship Id="rId5" Type="http://schemas.openxmlformats.org/officeDocument/2006/relationships/oleObject" Target="../embeddings/oleObject54.bin"/><Relationship Id="rId4" Type="http://schemas.openxmlformats.org/officeDocument/2006/relationships/oleObject" Target="../embeddings/oleObject53.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60.bin"/><Relationship Id="rId5" Type="http://schemas.openxmlformats.org/officeDocument/2006/relationships/oleObject" Target="../embeddings/oleObject59.bin"/><Relationship Id="rId4" Type="http://schemas.openxmlformats.org/officeDocument/2006/relationships/oleObject" Target="../embeddings/oleObject58.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oleObject" Target="../embeddings/oleObject61.bin"/><Relationship Id="rId7"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64.bin"/><Relationship Id="rId11" Type="http://schemas.openxmlformats.org/officeDocument/2006/relationships/oleObject" Target="../embeddings/oleObject69.bin"/><Relationship Id="rId5" Type="http://schemas.openxmlformats.org/officeDocument/2006/relationships/oleObject" Target="../embeddings/oleObject63.bin"/><Relationship Id="rId10" Type="http://schemas.openxmlformats.org/officeDocument/2006/relationships/oleObject" Target="../embeddings/oleObject68.bin"/><Relationship Id="rId4" Type="http://schemas.openxmlformats.org/officeDocument/2006/relationships/oleObject" Target="../embeddings/oleObject62.bin"/><Relationship Id="rId9" Type="http://schemas.openxmlformats.org/officeDocument/2006/relationships/oleObject" Target="../embeddings/oleObject67.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75.bin"/><Relationship Id="rId13" Type="http://schemas.openxmlformats.org/officeDocument/2006/relationships/oleObject" Target="../embeddings/oleObject80.bin"/><Relationship Id="rId3" Type="http://schemas.openxmlformats.org/officeDocument/2006/relationships/oleObject" Target="../embeddings/oleObject70.bin"/><Relationship Id="rId7" Type="http://schemas.openxmlformats.org/officeDocument/2006/relationships/oleObject" Target="../embeddings/oleObject74.bin"/><Relationship Id="rId12"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73.bin"/><Relationship Id="rId11" Type="http://schemas.openxmlformats.org/officeDocument/2006/relationships/oleObject" Target="../embeddings/oleObject78.bin"/><Relationship Id="rId5" Type="http://schemas.openxmlformats.org/officeDocument/2006/relationships/oleObject" Target="../embeddings/oleObject72.bin"/><Relationship Id="rId10" Type="http://schemas.openxmlformats.org/officeDocument/2006/relationships/oleObject" Target="../embeddings/oleObject77.bin"/><Relationship Id="rId4" Type="http://schemas.openxmlformats.org/officeDocument/2006/relationships/oleObject" Target="../embeddings/oleObject71.bin"/><Relationship Id="rId9" Type="http://schemas.openxmlformats.org/officeDocument/2006/relationships/oleObject" Target="../embeddings/oleObject7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84.bin"/><Relationship Id="rId11" Type="http://schemas.openxmlformats.org/officeDocument/2006/relationships/oleObject" Target="../embeddings/oleObject88.bin"/><Relationship Id="rId5" Type="http://schemas.openxmlformats.org/officeDocument/2006/relationships/oleObject" Target="../embeddings/oleObject83.bin"/><Relationship Id="rId10" Type="http://schemas.openxmlformats.org/officeDocument/2006/relationships/oleObject" Target="../embeddings/oleObject87.bin"/><Relationship Id="rId4" Type="http://schemas.openxmlformats.org/officeDocument/2006/relationships/oleObject" Target="../embeddings/oleObject82.bin"/><Relationship Id="rId9" Type="http://schemas.openxmlformats.org/officeDocument/2006/relationships/image" Target="../media/image93.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oleObject" Target="../embeddings/oleObject89.bin"/><Relationship Id="rId7"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91.bin"/><Relationship Id="rId5" Type="http://schemas.openxmlformats.org/officeDocument/2006/relationships/image" Target="../media/image100.png"/><Relationship Id="rId4" Type="http://schemas.openxmlformats.org/officeDocument/2006/relationships/oleObject" Target="../embeddings/oleObject90.bin"/><Relationship Id="rId9" Type="http://schemas.openxmlformats.org/officeDocument/2006/relationships/oleObject" Target="../embeddings/oleObject94.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96.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02.bin"/><Relationship Id="rId3" Type="http://schemas.openxmlformats.org/officeDocument/2006/relationships/oleObject" Target="../embeddings/oleObject97.bin"/><Relationship Id="rId7" Type="http://schemas.openxmlformats.org/officeDocument/2006/relationships/oleObject" Target="../embeddings/oleObject101.bin"/><Relationship Id="rId12"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100.bin"/><Relationship Id="rId11" Type="http://schemas.openxmlformats.org/officeDocument/2006/relationships/oleObject" Target="../embeddings/oleObject105.bin"/><Relationship Id="rId5" Type="http://schemas.openxmlformats.org/officeDocument/2006/relationships/oleObject" Target="../embeddings/oleObject99.bin"/><Relationship Id="rId10" Type="http://schemas.openxmlformats.org/officeDocument/2006/relationships/oleObject" Target="../embeddings/oleObject104.bin"/><Relationship Id="rId4" Type="http://schemas.openxmlformats.org/officeDocument/2006/relationships/oleObject" Target="../embeddings/oleObject98.bin"/><Relationship Id="rId9" Type="http://schemas.openxmlformats.org/officeDocument/2006/relationships/oleObject" Target="../embeddings/oleObject103.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12.bin"/><Relationship Id="rId3" Type="http://schemas.openxmlformats.org/officeDocument/2006/relationships/oleObject" Target="../embeddings/oleObject107.bin"/><Relationship Id="rId7" Type="http://schemas.openxmlformats.org/officeDocument/2006/relationships/oleObject" Target="../embeddings/oleObject111.bin"/><Relationship Id="rId12" Type="http://schemas.openxmlformats.org/officeDocument/2006/relationships/image" Target="../media/image122.png"/><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110.bin"/><Relationship Id="rId11" Type="http://schemas.openxmlformats.org/officeDocument/2006/relationships/image" Target="../media/image121.png"/><Relationship Id="rId5" Type="http://schemas.openxmlformats.org/officeDocument/2006/relationships/oleObject" Target="../embeddings/oleObject109.bin"/><Relationship Id="rId10" Type="http://schemas.openxmlformats.org/officeDocument/2006/relationships/oleObject" Target="../embeddings/oleObject114.bin"/><Relationship Id="rId4" Type="http://schemas.openxmlformats.org/officeDocument/2006/relationships/oleObject" Target="../embeddings/oleObject108.bin"/><Relationship Id="rId9" Type="http://schemas.openxmlformats.org/officeDocument/2006/relationships/oleObject" Target="../embeddings/oleObject113.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20.bin"/><Relationship Id="rId13" Type="http://schemas.openxmlformats.org/officeDocument/2006/relationships/oleObject" Target="../embeddings/oleObject125.bin"/><Relationship Id="rId18" Type="http://schemas.openxmlformats.org/officeDocument/2006/relationships/oleObject" Target="../embeddings/oleObject129.bin"/><Relationship Id="rId3" Type="http://schemas.openxmlformats.org/officeDocument/2006/relationships/oleObject" Target="../embeddings/oleObject115.bin"/><Relationship Id="rId7" Type="http://schemas.openxmlformats.org/officeDocument/2006/relationships/oleObject" Target="../embeddings/oleObject119.bin"/><Relationship Id="rId12" Type="http://schemas.openxmlformats.org/officeDocument/2006/relationships/oleObject" Target="../embeddings/oleObject124.bin"/><Relationship Id="rId17" Type="http://schemas.openxmlformats.org/officeDocument/2006/relationships/oleObject" Target="../embeddings/oleObject128.bin"/><Relationship Id="rId2" Type="http://schemas.openxmlformats.org/officeDocument/2006/relationships/slideLayout" Target="../slideLayouts/slideLayout2.xml"/><Relationship Id="rId16" Type="http://schemas.openxmlformats.org/officeDocument/2006/relationships/oleObject" Target="../embeddings/oleObject127.bin"/><Relationship Id="rId1" Type="http://schemas.openxmlformats.org/officeDocument/2006/relationships/vmlDrawing" Target="../drawings/vmlDrawing22.vml"/><Relationship Id="rId6" Type="http://schemas.openxmlformats.org/officeDocument/2006/relationships/oleObject" Target="../embeddings/oleObject118.bin"/><Relationship Id="rId11" Type="http://schemas.openxmlformats.org/officeDocument/2006/relationships/oleObject" Target="../embeddings/oleObject123.bin"/><Relationship Id="rId5" Type="http://schemas.openxmlformats.org/officeDocument/2006/relationships/oleObject" Target="../embeddings/oleObject117.bin"/><Relationship Id="rId15" Type="http://schemas.openxmlformats.org/officeDocument/2006/relationships/oleObject" Target="../embeddings/oleObject126.bin"/><Relationship Id="rId10" Type="http://schemas.openxmlformats.org/officeDocument/2006/relationships/oleObject" Target="../embeddings/oleObject122.bin"/><Relationship Id="rId19" Type="http://schemas.openxmlformats.org/officeDocument/2006/relationships/oleObject" Target="../embeddings/oleObject130.bin"/><Relationship Id="rId4" Type="http://schemas.openxmlformats.org/officeDocument/2006/relationships/oleObject" Target="../embeddings/oleObject116.bin"/><Relationship Id="rId9" Type="http://schemas.openxmlformats.org/officeDocument/2006/relationships/oleObject" Target="../embeddings/oleObject121.bin"/><Relationship Id="rId14" Type="http://schemas.openxmlformats.org/officeDocument/2006/relationships/image" Target="../media/image139.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31.bin"/><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oleObject" Target="../embeddings/oleObject133.bin"/><Relationship Id="rId4" Type="http://schemas.openxmlformats.org/officeDocument/2006/relationships/oleObject" Target="../embeddings/oleObject132.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39.bin"/><Relationship Id="rId13" Type="http://schemas.openxmlformats.org/officeDocument/2006/relationships/oleObject" Target="../embeddings/oleObject144.bin"/><Relationship Id="rId3" Type="http://schemas.openxmlformats.org/officeDocument/2006/relationships/oleObject" Target="../embeddings/oleObject134.bin"/><Relationship Id="rId7" Type="http://schemas.openxmlformats.org/officeDocument/2006/relationships/oleObject" Target="../embeddings/oleObject138.bin"/><Relationship Id="rId12" Type="http://schemas.openxmlformats.org/officeDocument/2006/relationships/oleObject" Target="../embeddings/oleObject143.bin"/><Relationship Id="rId2" Type="http://schemas.openxmlformats.org/officeDocument/2006/relationships/slideLayout" Target="../slideLayouts/slideLayout2.xml"/><Relationship Id="rId16" Type="http://schemas.openxmlformats.org/officeDocument/2006/relationships/oleObject" Target="../embeddings/oleObject147.bin"/><Relationship Id="rId1" Type="http://schemas.openxmlformats.org/officeDocument/2006/relationships/vmlDrawing" Target="../drawings/vmlDrawing24.vml"/><Relationship Id="rId6" Type="http://schemas.openxmlformats.org/officeDocument/2006/relationships/oleObject" Target="../embeddings/oleObject137.bin"/><Relationship Id="rId11" Type="http://schemas.openxmlformats.org/officeDocument/2006/relationships/oleObject" Target="../embeddings/oleObject142.bin"/><Relationship Id="rId5" Type="http://schemas.openxmlformats.org/officeDocument/2006/relationships/oleObject" Target="../embeddings/oleObject136.bin"/><Relationship Id="rId15" Type="http://schemas.openxmlformats.org/officeDocument/2006/relationships/oleObject" Target="../embeddings/oleObject146.bin"/><Relationship Id="rId10" Type="http://schemas.openxmlformats.org/officeDocument/2006/relationships/oleObject" Target="../embeddings/oleObject141.bin"/><Relationship Id="rId4" Type="http://schemas.openxmlformats.org/officeDocument/2006/relationships/oleObject" Target="../embeddings/oleObject135.bin"/><Relationship Id="rId9" Type="http://schemas.openxmlformats.org/officeDocument/2006/relationships/oleObject" Target="../embeddings/oleObject140.bin"/><Relationship Id="rId14" Type="http://schemas.openxmlformats.org/officeDocument/2006/relationships/oleObject" Target="../embeddings/oleObject145.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48.bin"/><Relationship Id="rId7" Type="http://schemas.openxmlformats.org/officeDocument/2006/relationships/oleObject" Target="../embeddings/oleObject152.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151.bin"/><Relationship Id="rId5" Type="http://schemas.openxmlformats.org/officeDocument/2006/relationships/oleObject" Target="../embeddings/oleObject150.bin"/><Relationship Id="rId4" Type="http://schemas.openxmlformats.org/officeDocument/2006/relationships/oleObject" Target="../embeddings/oleObject149.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58.bin"/><Relationship Id="rId3" Type="http://schemas.openxmlformats.org/officeDocument/2006/relationships/oleObject" Target="../embeddings/oleObject153.bin"/><Relationship Id="rId7" Type="http://schemas.openxmlformats.org/officeDocument/2006/relationships/oleObject" Target="../embeddings/oleObject157.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156.bin"/><Relationship Id="rId5" Type="http://schemas.openxmlformats.org/officeDocument/2006/relationships/oleObject" Target="../embeddings/oleObject155.bin"/><Relationship Id="rId4" Type="http://schemas.openxmlformats.org/officeDocument/2006/relationships/oleObject" Target="../embeddings/oleObject154.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59.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161.bin"/><Relationship Id="rId4" Type="http://schemas.openxmlformats.org/officeDocument/2006/relationships/oleObject" Target="../embeddings/oleObject160.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62.bin"/><Relationship Id="rId2" Type="http://schemas.openxmlformats.org/officeDocument/2006/relationships/slideLayout" Target="../slideLayouts/slideLayout2.xml"/><Relationship Id="rId1" Type="http://schemas.openxmlformats.org/officeDocument/2006/relationships/vmlDrawing" Target="../drawings/vmlDrawing28.vml"/><Relationship Id="rId5" Type="http://schemas.openxmlformats.org/officeDocument/2006/relationships/oleObject" Target="../embeddings/oleObject164.bin"/><Relationship Id="rId4" Type="http://schemas.openxmlformats.org/officeDocument/2006/relationships/oleObject" Target="../embeddings/oleObject163.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65.bin"/><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oleObject" Target="../embeddings/oleObject167.bin"/><Relationship Id="rId4" Type="http://schemas.openxmlformats.org/officeDocument/2006/relationships/oleObject" Target="../embeddings/oleObject166.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68.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oleObject" Target="../embeddings/oleObject169.bin"/></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75.bin"/><Relationship Id="rId3" Type="http://schemas.openxmlformats.org/officeDocument/2006/relationships/oleObject" Target="../embeddings/oleObject170.bin"/><Relationship Id="rId7" Type="http://schemas.openxmlformats.org/officeDocument/2006/relationships/oleObject" Target="../embeddings/oleObject174.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173.bin"/><Relationship Id="rId5" Type="http://schemas.openxmlformats.org/officeDocument/2006/relationships/oleObject" Target="../embeddings/oleObject172.bin"/><Relationship Id="rId4" Type="http://schemas.openxmlformats.org/officeDocument/2006/relationships/oleObject" Target="../embeddings/oleObject171.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76.bin"/><Relationship Id="rId2" Type="http://schemas.openxmlformats.org/officeDocument/2006/relationships/slideLayout" Target="../slideLayouts/slideLayout2.xml"/><Relationship Id="rId1" Type="http://schemas.openxmlformats.org/officeDocument/2006/relationships/vmlDrawing" Target="../drawings/vmlDrawing32.v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oleObject" Target="../embeddings/oleObject30.bin"/><Relationship Id="rId3" Type="http://schemas.openxmlformats.org/officeDocument/2006/relationships/oleObject" Target="../embeddings/oleObject20.bin"/><Relationship Id="rId7" Type="http://schemas.openxmlformats.org/officeDocument/2006/relationships/oleObject" Target="../embeddings/oleObject24.bin"/><Relationship Id="rId12"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3.bin"/><Relationship Id="rId11" Type="http://schemas.openxmlformats.org/officeDocument/2006/relationships/oleObject" Target="../embeddings/oleObject28.bin"/><Relationship Id="rId5" Type="http://schemas.openxmlformats.org/officeDocument/2006/relationships/oleObject" Target="../embeddings/oleObject22.bin"/><Relationship Id="rId15" Type="http://schemas.openxmlformats.org/officeDocument/2006/relationships/oleObject" Target="../embeddings/oleObject32.bin"/><Relationship Id="rId10" Type="http://schemas.openxmlformats.org/officeDocument/2006/relationships/oleObject" Target="../embeddings/oleObject27.bin"/><Relationship Id="rId4" Type="http://schemas.openxmlformats.org/officeDocument/2006/relationships/oleObject" Target="../embeddings/oleObject21.bin"/><Relationship Id="rId9" Type="http://schemas.openxmlformats.org/officeDocument/2006/relationships/oleObject" Target="../embeddings/oleObject26.bin"/><Relationship Id="rId14" Type="http://schemas.openxmlformats.org/officeDocument/2006/relationships/oleObject" Target="../embeddings/oleObject31.bin"/></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42910" y="1714488"/>
            <a:ext cx="7772400" cy="1367808"/>
          </a:xfrm>
        </p:spPr>
        <p:txBody>
          <a:bodyPr/>
          <a:lstStyle/>
          <a:p>
            <a:pPr algn="ctr"/>
            <a:r>
              <a:rPr lang="zh-CN" altLang="en-US" dirty="0" smtClean="0">
                <a:solidFill>
                  <a:schemeClr val="tx1"/>
                </a:solidFill>
                <a:effectLst>
                  <a:outerShdw blurRad="38100" dist="38100" dir="2700000" algn="tl">
                    <a:srgbClr val="000000">
                      <a:alpha val="43137"/>
                    </a:srgbClr>
                  </a:outerShdw>
                </a:effectLst>
                <a:latin typeface="隶书" pitchFamily="49" charset="-122"/>
                <a:ea typeface="隶书" pitchFamily="49" charset="-122"/>
              </a:rPr>
              <a:t>第二章</a:t>
            </a:r>
            <a:r>
              <a:rPr lang="en-US" altLang="zh-CN" dirty="0" smtClean="0">
                <a:solidFill>
                  <a:schemeClr val="tx1"/>
                </a:solidFill>
                <a:effectLst>
                  <a:outerShdw blurRad="38100" dist="38100" dir="2700000" algn="tl">
                    <a:srgbClr val="000000">
                      <a:alpha val="43137"/>
                    </a:srgbClr>
                  </a:outerShdw>
                </a:effectLst>
                <a:latin typeface="隶书" pitchFamily="49" charset="-122"/>
                <a:ea typeface="隶书" pitchFamily="49" charset="-122"/>
              </a:rPr>
              <a:t> </a:t>
            </a:r>
            <a:r>
              <a:rPr lang="zh-CN" altLang="en-US" dirty="0" smtClean="0">
                <a:solidFill>
                  <a:schemeClr val="tx1"/>
                </a:solidFill>
                <a:effectLst>
                  <a:outerShdw blurRad="38100" dist="38100" dir="2700000" algn="tl">
                    <a:srgbClr val="000000">
                      <a:alpha val="43137"/>
                    </a:srgbClr>
                  </a:outerShdw>
                </a:effectLst>
                <a:latin typeface="隶书" pitchFamily="49" charset="-122"/>
                <a:ea typeface="隶书" pitchFamily="49" charset="-122"/>
              </a:rPr>
              <a:t>贝叶斯推断</a:t>
            </a:r>
            <a:endParaRPr lang="zh-CN" altLang="en-US" dirty="0">
              <a:solidFill>
                <a:schemeClr val="tx1"/>
              </a:solidFill>
              <a:effectLst>
                <a:outerShdw blurRad="38100" dist="38100" dir="2700000" algn="tl">
                  <a:srgbClr val="000000">
                    <a:alpha val="43137"/>
                  </a:srgbClr>
                </a:outerShdw>
              </a:effectLst>
              <a:latin typeface="隶书" pitchFamily="49" charset="-122"/>
              <a:ea typeface="隶书" pitchFamily="49" charset="-122"/>
            </a:endParaRPr>
          </a:p>
        </p:txBody>
      </p:sp>
      <p:sp>
        <p:nvSpPr>
          <p:cNvPr id="3" name="副标题 2"/>
          <p:cNvSpPr>
            <a:spLocks noGrp="1"/>
          </p:cNvSpPr>
          <p:nvPr>
            <p:ph type="subTitle"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662448"/>
          </a:xfrm>
        </p:spPr>
        <p:txBody>
          <a:bodyPr>
            <a:noAutofit/>
          </a:bodyPr>
          <a:lstStyle/>
          <a:p>
            <a:r>
              <a:rPr lang="en-US" altLang="zh-CN" sz="2300" dirty="0" smtClean="0">
                <a:latin typeface="宋体" pitchFamily="2" charset="-122"/>
                <a:ea typeface="宋体" pitchFamily="2" charset="-122"/>
              </a:rPr>
              <a:t>2.3.1 </a:t>
            </a:r>
            <a:r>
              <a:rPr lang="zh-CN" altLang="en-US" sz="2300" dirty="0" smtClean="0">
                <a:latin typeface="宋体" pitchFamily="2" charset="-122"/>
                <a:ea typeface="宋体" pitchFamily="2" charset="-122"/>
              </a:rPr>
              <a:t>可信区间</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当参数</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的后验分布</a:t>
            </a:r>
            <a:r>
              <a:rPr lang="el-GR"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获得以后</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立即可计算</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落在某区间</a:t>
            </a:r>
            <a:r>
              <a:rPr lang="en-US" altLang="zh-CN" sz="2300" dirty="0" smtClean="0">
                <a:latin typeface="宋体" pitchFamily="2" charset="-122"/>
                <a:ea typeface="宋体" pitchFamily="2" charset="-122"/>
              </a:rPr>
              <a:t>[</a:t>
            </a:r>
            <a:r>
              <a:rPr lang="en-US" altLang="zh-CN" sz="2300" dirty="0" err="1" smtClean="0">
                <a:latin typeface="宋体" pitchFamily="2" charset="-122"/>
                <a:ea typeface="宋体" pitchFamily="2" charset="-122"/>
              </a:rPr>
              <a:t>a,b</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内的后验概率</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譬如为</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即</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反之</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若给定概率</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要找一个区间</a:t>
            </a:r>
            <a:r>
              <a:rPr lang="en-US" altLang="zh-CN" sz="2300" dirty="0" smtClean="0">
                <a:latin typeface="宋体" pitchFamily="2" charset="-122"/>
                <a:ea typeface="宋体" pitchFamily="2" charset="-122"/>
              </a:rPr>
              <a:t>[</a:t>
            </a:r>
            <a:r>
              <a:rPr lang="en-US" altLang="zh-CN" sz="2300" dirty="0" err="1" smtClean="0">
                <a:latin typeface="宋体" pitchFamily="2" charset="-122"/>
                <a:ea typeface="宋体" pitchFamily="2" charset="-122"/>
              </a:rPr>
              <a:t>a,b</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使上式成立</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这样求得的区间就是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的贝叶斯区间估计</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又称为可信区间</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这是在</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为连续随机变量场合</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若</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为离散随机变量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对给定的概率</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满足上式的区间</a:t>
            </a:r>
            <a:r>
              <a:rPr lang="en-US" altLang="zh-CN" sz="2300" dirty="0" smtClean="0">
                <a:latin typeface="宋体" pitchFamily="2" charset="-122"/>
                <a:ea typeface="宋体" pitchFamily="2" charset="-122"/>
              </a:rPr>
              <a:t>[</a:t>
            </a:r>
            <a:r>
              <a:rPr lang="en-US" altLang="zh-CN" sz="2300" dirty="0" err="1" smtClean="0">
                <a:latin typeface="宋体" pitchFamily="2" charset="-122"/>
                <a:ea typeface="宋体" pitchFamily="2" charset="-122"/>
              </a:rPr>
              <a:t>a,b</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不一定存在</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这时只有略微放大上式左端概率</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才能找到</a:t>
            </a:r>
            <a:r>
              <a:rPr lang="en-US" altLang="zh-CN" sz="2300" dirty="0" smtClean="0">
                <a:latin typeface="宋体" pitchFamily="2" charset="-122"/>
                <a:ea typeface="宋体" pitchFamily="2" charset="-122"/>
              </a:rPr>
              <a:t>a</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b,</a:t>
            </a:r>
            <a:r>
              <a:rPr lang="zh-CN" altLang="en-US" sz="2300" dirty="0" smtClean="0">
                <a:latin typeface="宋体" pitchFamily="2" charset="-122"/>
                <a:ea typeface="宋体" pitchFamily="2" charset="-122"/>
              </a:rPr>
              <a:t>使得</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solidFill>
                <a:schemeClr val="tx1"/>
              </a:solidFill>
              <a:effectLst/>
              <a:latin typeface="隶书" pitchFamily="49" charset="-122"/>
              <a:ea typeface="隶书" pitchFamily="49" charset="-122"/>
            </a:endParaRPr>
          </a:p>
        </p:txBody>
      </p:sp>
      <p:graphicFrame>
        <p:nvGraphicFramePr>
          <p:cNvPr id="22530" name="Object 2"/>
          <p:cNvGraphicFramePr>
            <a:graphicFrameLocks noChangeAspect="1"/>
          </p:cNvGraphicFramePr>
          <p:nvPr/>
        </p:nvGraphicFramePr>
        <p:xfrm>
          <a:off x="2718982" y="2827334"/>
          <a:ext cx="2638836" cy="387352"/>
        </p:xfrm>
        <a:graphic>
          <a:graphicData uri="http://schemas.openxmlformats.org/presentationml/2006/ole">
            <p:oleObj spid="_x0000_s22530" name="Equation" r:id="rId3" imgW="1384200" imgH="203040" progId="Equation.DSMT4">
              <p:embed/>
            </p:oleObj>
          </a:graphicData>
        </a:graphic>
      </p:graphicFrame>
      <p:graphicFrame>
        <p:nvGraphicFramePr>
          <p:cNvPr id="22531" name="Object 3"/>
          <p:cNvGraphicFramePr>
            <a:graphicFrameLocks noChangeAspect="1"/>
          </p:cNvGraphicFramePr>
          <p:nvPr/>
        </p:nvGraphicFramePr>
        <p:xfrm>
          <a:off x="2786051" y="5459412"/>
          <a:ext cx="2714644" cy="398480"/>
        </p:xfrm>
        <a:graphic>
          <a:graphicData uri="http://schemas.openxmlformats.org/presentationml/2006/ole">
            <p:oleObj spid="_x0000_s22531" name="Equation" r:id="rId4" imgW="1384200" imgH="203040" progId="Equation.DSMT4">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定义</a:t>
            </a:r>
            <a:r>
              <a:rPr lang="en-US" altLang="zh-CN" sz="2300" dirty="0" smtClean="0">
                <a:latin typeface="宋体" pitchFamily="2" charset="-122"/>
                <a:ea typeface="宋体" pitchFamily="2" charset="-122"/>
              </a:rPr>
              <a:t>2.3.1</a:t>
            </a:r>
          </a:p>
          <a:p>
            <a:r>
              <a:rPr lang="zh-CN" altLang="en-US" sz="2300" dirty="0" smtClean="0">
                <a:latin typeface="宋体" pitchFamily="2" charset="-122"/>
                <a:ea typeface="宋体" pitchFamily="2" charset="-122"/>
              </a:rPr>
              <a:t>设参数</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的后验分布为      ，对给定的样本</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和概率</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(0&lt;</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&lt;1),</a:t>
            </a:r>
            <a:r>
              <a:rPr lang="zh-CN" altLang="en-US" sz="2300" dirty="0" smtClean="0">
                <a:latin typeface="宋体" pitchFamily="2" charset="-122"/>
                <a:ea typeface="宋体" pitchFamily="2" charset="-122"/>
              </a:rPr>
              <a:t>若存在这样的二个统计量        与</a:t>
            </a:r>
            <a:r>
              <a:rPr lang="en-US" altLang="zh-CN" sz="2300" dirty="0" smtClean="0">
                <a:latin typeface="宋体" pitchFamily="2" charset="-122"/>
                <a:ea typeface="宋体" pitchFamily="2" charset="-122"/>
              </a:rPr>
              <a:t>         ,  </a:t>
            </a:r>
            <a:r>
              <a:rPr lang="zh-CN" altLang="en-US" sz="2300" dirty="0" smtClean="0">
                <a:latin typeface="宋体" pitchFamily="2" charset="-122"/>
                <a:ea typeface="宋体" pitchFamily="2" charset="-122"/>
              </a:rPr>
              <a:t>使得</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则称区间      为</a:t>
            </a:r>
            <a:r>
              <a:rPr lang="zh-CN" altLang="en-US" sz="2300" dirty="0" smtClean="0">
                <a:solidFill>
                  <a:schemeClr val="accent3"/>
                </a:solidFill>
                <a:latin typeface="宋体" pitchFamily="2" charset="-122"/>
                <a:ea typeface="宋体" pitchFamily="2" charset="-122"/>
              </a:rPr>
              <a:t>参数</a:t>
            </a:r>
            <a:r>
              <a:rPr lang="el-GR" altLang="zh-CN" sz="2300" dirty="0" smtClean="0">
                <a:solidFill>
                  <a:schemeClr val="accent3"/>
                </a:solidFill>
                <a:latin typeface="宋体" pitchFamily="2" charset="-122"/>
                <a:ea typeface="宋体" pitchFamily="2" charset="-122"/>
              </a:rPr>
              <a:t>θ</a:t>
            </a:r>
            <a:r>
              <a:rPr lang="zh-CN" altLang="en-US" sz="2300" dirty="0" smtClean="0">
                <a:solidFill>
                  <a:schemeClr val="accent3"/>
                </a:solidFill>
                <a:latin typeface="宋体" pitchFamily="2" charset="-122"/>
                <a:ea typeface="宋体" pitchFamily="2" charset="-122"/>
              </a:rPr>
              <a:t>的可信水平为</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zh-CN" altLang="en-US" sz="2300" dirty="0" smtClean="0">
                <a:solidFill>
                  <a:schemeClr val="accent3"/>
                </a:solidFill>
                <a:latin typeface="宋体" pitchFamily="2" charset="-122"/>
                <a:ea typeface="宋体" pitchFamily="2" charset="-122"/>
              </a:rPr>
              <a:t>贝叶斯可信区间</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或简称为</a:t>
            </a:r>
            <a:r>
              <a:rPr lang="en-US" altLang="zh-CN" sz="2300" dirty="0" smtClean="0">
                <a:solidFill>
                  <a:schemeClr val="accent3"/>
                </a:solidFill>
                <a:latin typeface="宋体" pitchFamily="2" charset="-122"/>
                <a:ea typeface="宋体" pitchFamily="2" charset="-122"/>
              </a:rPr>
              <a:t>θ</a:t>
            </a:r>
            <a:r>
              <a:rPr lang="zh-CN" altLang="en-US" sz="2300" dirty="0" smtClean="0">
                <a:solidFill>
                  <a:schemeClr val="accent3"/>
                </a:solidFill>
                <a:latin typeface="宋体" pitchFamily="2" charset="-122"/>
                <a:ea typeface="宋体" pitchFamily="2" charset="-122"/>
              </a:rPr>
              <a:t>的</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zh-CN" altLang="en-US" sz="2300" dirty="0" smtClean="0">
                <a:solidFill>
                  <a:schemeClr val="accent3"/>
                </a:solidFill>
                <a:latin typeface="宋体" pitchFamily="2" charset="-122"/>
                <a:ea typeface="宋体" pitchFamily="2" charset="-122"/>
              </a:rPr>
              <a:t>可信区间</a:t>
            </a:r>
            <a:r>
              <a:rPr lang="zh-CN" altLang="en-US" sz="2300" dirty="0" smtClean="0">
                <a:latin typeface="宋体" pitchFamily="2" charset="-122"/>
                <a:ea typeface="宋体" pitchFamily="2" charset="-122"/>
              </a:rPr>
              <a:t>。而满足</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的  称为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zh-CN" altLang="en-US" sz="2300" dirty="0" smtClean="0">
                <a:solidFill>
                  <a:schemeClr val="accent3"/>
                </a:solidFill>
                <a:latin typeface="宋体" pitchFamily="2" charset="-122"/>
                <a:ea typeface="宋体" pitchFamily="2" charset="-122"/>
              </a:rPr>
              <a:t>（单侧）可信下限</a:t>
            </a:r>
            <a:r>
              <a:rPr lang="zh-CN" altLang="en-US" sz="2300" dirty="0" smtClean="0">
                <a:latin typeface="宋体" pitchFamily="2" charset="-122"/>
                <a:ea typeface="宋体" pitchFamily="2" charset="-122"/>
              </a:rPr>
              <a:t>。满足                的  </a:t>
            </a:r>
            <a:r>
              <a:rPr lang="en-US" altLang="zh-CN" sz="2300" dirty="0" smtClean="0">
                <a:latin typeface="宋体" pitchFamily="2" charset="-122"/>
                <a:ea typeface="宋体" pitchFamily="2" charset="-122"/>
              </a:rPr>
              <a:t>        </a:t>
            </a: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称为</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zh-CN" altLang="en-US" sz="2300" dirty="0" smtClean="0">
                <a:solidFill>
                  <a:schemeClr val="accent3"/>
                </a:solidFill>
                <a:latin typeface="宋体" pitchFamily="2" charset="-122"/>
                <a:ea typeface="宋体" pitchFamily="2" charset="-122"/>
              </a:rPr>
              <a:t>（单侧）可信上限</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graphicFrame>
        <p:nvGraphicFramePr>
          <p:cNvPr id="23554" name="Object 2"/>
          <p:cNvGraphicFramePr>
            <a:graphicFrameLocks noChangeAspect="1"/>
          </p:cNvGraphicFramePr>
          <p:nvPr/>
        </p:nvGraphicFramePr>
        <p:xfrm>
          <a:off x="3714744" y="1970078"/>
          <a:ext cx="944171" cy="387352"/>
        </p:xfrm>
        <a:graphic>
          <a:graphicData uri="http://schemas.openxmlformats.org/presentationml/2006/ole">
            <p:oleObj spid="_x0000_s23554" name="Equation" r:id="rId3" imgW="495000" imgH="203040" progId="Equation.DSMT4">
              <p:embed/>
            </p:oleObj>
          </a:graphicData>
        </a:graphic>
      </p:graphicFrame>
      <p:graphicFrame>
        <p:nvGraphicFramePr>
          <p:cNvPr id="23555" name="Object 3"/>
          <p:cNvGraphicFramePr>
            <a:graphicFrameLocks noChangeAspect="1"/>
          </p:cNvGraphicFramePr>
          <p:nvPr/>
        </p:nvGraphicFramePr>
        <p:xfrm>
          <a:off x="5670557" y="2214554"/>
          <a:ext cx="1258897" cy="484191"/>
        </p:xfrm>
        <a:graphic>
          <a:graphicData uri="http://schemas.openxmlformats.org/presentationml/2006/ole">
            <p:oleObj spid="_x0000_s23555" name="Equation" r:id="rId4" imgW="660240" imgH="253800" progId="Equation.DSMT4">
              <p:embed/>
            </p:oleObj>
          </a:graphicData>
        </a:graphic>
      </p:graphicFrame>
      <p:graphicFrame>
        <p:nvGraphicFramePr>
          <p:cNvPr id="23556" name="Object 4"/>
          <p:cNvGraphicFramePr>
            <a:graphicFrameLocks noChangeAspect="1"/>
          </p:cNvGraphicFramePr>
          <p:nvPr/>
        </p:nvGraphicFramePr>
        <p:xfrm>
          <a:off x="7215206" y="2214554"/>
          <a:ext cx="1307313" cy="484190"/>
        </p:xfrm>
        <a:graphic>
          <a:graphicData uri="http://schemas.openxmlformats.org/presentationml/2006/ole">
            <p:oleObj spid="_x0000_s23556" name="Equation" r:id="rId5" imgW="685800" imgH="253800" progId="Equation.DSMT4">
              <p:embed/>
            </p:oleObj>
          </a:graphicData>
        </a:graphic>
      </p:graphicFrame>
      <p:graphicFrame>
        <p:nvGraphicFramePr>
          <p:cNvPr id="23557" name="Object 5"/>
          <p:cNvGraphicFramePr>
            <a:graphicFrameLocks noChangeAspect="1"/>
          </p:cNvGraphicFramePr>
          <p:nvPr/>
        </p:nvGraphicFramePr>
        <p:xfrm>
          <a:off x="3000364" y="2857496"/>
          <a:ext cx="2905140" cy="484190"/>
        </p:xfrm>
        <a:graphic>
          <a:graphicData uri="http://schemas.openxmlformats.org/presentationml/2006/ole">
            <p:oleObj spid="_x0000_s23557" name="Equation" r:id="rId6" imgW="1523880" imgH="253800" progId="Equation.DSMT4">
              <p:embed/>
            </p:oleObj>
          </a:graphicData>
        </a:graphic>
      </p:graphicFrame>
      <p:graphicFrame>
        <p:nvGraphicFramePr>
          <p:cNvPr id="23558" name="Object 6"/>
          <p:cNvGraphicFramePr>
            <a:graphicFrameLocks noChangeAspect="1"/>
          </p:cNvGraphicFramePr>
          <p:nvPr/>
        </p:nvGraphicFramePr>
        <p:xfrm>
          <a:off x="2144697" y="3429000"/>
          <a:ext cx="784229" cy="412752"/>
        </p:xfrm>
        <a:graphic>
          <a:graphicData uri="http://schemas.openxmlformats.org/presentationml/2006/ole">
            <p:oleObj spid="_x0000_s23558" name="Equation" r:id="rId7" imgW="482400" imgH="253800" progId="Equation.DSMT4">
              <p:embed/>
            </p:oleObj>
          </a:graphicData>
        </a:graphic>
      </p:graphicFrame>
      <p:graphicFrame>
        <p:nvGraphicFramePr>
          <p:cNvPr id="23559" name="Object 7"/>
          <p:cNvGraphicFramePr>
            <a:graphicFrameLocks noChangeAspect="1"/>
          </p:cNvGraphicFramePr>
          <p:nvPr/>
        </p:nvGraphicFramePr>
        <p:xfrm>
          <a:off x="5572132" y="3714752"/>
          <a:ext cx="2324112" cy="484190"/>
        </p:xfrm>
        <a:graphic>
          <a:graphicData uri="http://schemas.openxmlformats.org/presentationml/2006/ole">
            <p:oleObj spid="_x0000_s23559" name="Equation" r:id="rId8" imgW="1218960" imgH="253800" progId="Equation.DSMT4">
              <p:embed/>
            </p:oleObj>
          </a:graphicData>
        </a:graphic>
      </p:graphicFrame>
      <p:graphicFrame>
        <p:nvGraphicFramePr>
          <p:cNvPr id="23560" name="Object 8"/>
          <p:cNvGraphicFramePr>
            <a:graphicFrameLocks noChangeAspect="1"/>
          </p:cNvGraphicFramePr>
          <p:nvPr/>
        </p:nvGraphicFramePr>
        <p:xfrm>
          <a:off x="8215338" y="3786190"/>
          <a:ext cx="285752" cy="408217"/>
        </p:xfrm>
        <a:graphic>
          <a:graphicData uri="http://schemas.openxmlformats.org/presentationml/2006/ole">
            <p:oleObj spid="_x0000_s23560" name="Equation" r:id="rId9" imgW="177480" imgH="253800" progId="Equation.DSMT4">
              <p:embed/>
            </p:oleObj>
          </a:graphicData>
        </a:graphic>
      </p:graphicFrame>
      <p:graphicFrame>
        <p:nvGraphicFramePr>
          <p:cNvPr id="23561" name="Object 9"/>
          <p:cNvGraphicFramePr>
            <a:graphicFrameLocks noChangeAspect="1"/>
          </p:cNvGraphicFramePr>
          <p:nvPr/>
        </p:nvGraphicFramePr>
        <p:xfrm>
          <a:off x="5786446" y="4071942"/>
          <a:ext cx="2348322" cy="484190"/>
        </p:xfrm>
        <a:graphic>
          <a:graphicData uri="http://schemas.openxmlformats.org/presentationml/2006/ole">
            <p:oleObj spid="_x0000_s23561" name="Equation" r:id="rId10" imgW="1231560" imgH="253800" progId="Equation.DSMT4">
              <p:embed/>
            </p:oleObj>
          </a:graphicData>
        </a:graphic>
      </p:graphicFrame>
      <p:graphicFrame>
        <p:nvGraphicFramePr>
          <p:cNvPr id="23562" name="Object 10"/>
          <p:cNvGraphicFramePr>
            <a:graphicFrameLocks noChangeAspect="1"/>
          </p:cNvGraphicFramePr>
          <p:nvPr/>
        </p:nvGraphicFramePr>
        <p:xfrm>
          <a:off x="928662" y="4500570"/>
          <a:ext cx="309564" cy="412752"/>
        </p:xfrm>
        <a:graphic>
          <a:graphicData uri="http://schemas.openxmlformats.org/presentationml/2006/ole">
            <p:oleObj spid="_x0000_s23562" name="Equation" r:id="rId11" imgW="190440" imgH="253800"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500174"/>
            <a:ext cx="8229600" cy="4525963"/>
          </a:xfrm>
        </p:spPr>
        <p:txBody>
          <a:bodyPr>
            <a:noAutofit/>
          </a:bodyPr>
          <a:lstStyle/>
          <a:p>
            <a:r>
              <a:rPr lang="zh-CN" altLang="en-US" sz="2300" dirty="0" smtClean="0">
                <a:latin typeface="宋体" pitchFamily="2" charset="-122"/>
                <a:ea typeface="宋体" pitchFamily="2" charset="-122"/>
              </a:rPr>
              <a:t>这里的可信水平和可信区间与经典统计中的置信水平与置信区间虽是同类的概念，但两者还有本质差别，主要表现在如下二点：</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 </a:t>
            </a:r>
            <a:r>
              <a:rPr lang="zh-CN" altLang="en-US" sz="2300" dirty="0" smtClean="0">
                <a:latin typeface="宋体" pitchFamily="2" charset="-122"/>
                <a:ea typeface="宋体" pitchFamily="2" charset="-122"/>
              </a:rPr>
              <a:t>在条件方法下，对给定的样本</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和可信水平</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通过后验分布可求得具体的可信区间</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譬如</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的可信水平为</a:t>
            </a:r>
            <a:r>
              <a:rPr lang="en-US" altLang="zh-CN" sz="2300" dirty="0" smtClean="0">
                <a:latin typeface="宋体" pitchFamily="2" charset="-122"/>
                <a:ea typeface="宋体" pitchFamily="2" charset="-122"/>
              </a:rPr>
              <a:t>0.9</a:t>
            </a:r>
            <a:r>
              <a:rPr lang="zh-CN" altLang="en-US" sz="2300" dirty="0" smtClean="0">
                <a:latin typeface="宋体" pitchFamily="2" charset="-122"/>
                <a:ea typeface="宋体" pitchFamily="2" charset="-122"/>
              </a:rPr>
              <a:t>的可信区间是</a:t>
            </a:r>
            <a:r>
              <a:rPr lang="en-US" altLang="zh-CN" sz="2300" dirty="0" smtClean="0">
                <a:latin typeface="宋体" pitchFamily="2" charset="-122"/>
                <a:ea typeface="宋体" pitchFamily="2" charset="-122"/>
              </a:rPr>
              <a:t>[1.5,2.6],</a:t>
            </a:r>
            <a:r>
              <a:rPr lang="zh-CN" altLang="en-US" sz="2300" dirty="0" smtClean="0">
                <a:latin typeface="宋体" pitchFamily="2" charset="-122"/>
                <a:ea typeface="宋体" pitchFamily="2" charset="-122"/>
              </a:rPr>
              <a:t>这时我们可以写出</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还可以说</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属于这个区间的概率为</a:t>
            </a:r>
            <a:r>
              <a:rPr lang="en-US" altLang="zh-CN" sz="2300" dirty="0" smtClean="0">
                <a:latin typeface="宋体" pitchFamily="2" charset="-122"/>
                <a:ea typeface="宋体" pitchFamily="2" charset="-122"/>
              </a:rPr>
              <a:t>0.9</a:t>
            </a:r>
            <a:r>
              <a:rPr lang="zh-CN" altLang="en-US" sz="2300" dirty="0" smtClean="0">
                <a:latin typeface="宋体" pitchFamily="2" charset="-122"/>
                <a:ea typeface="宋体" pitchFamily="2" charset="-122"/>
              </a:rPr>
              <a:t>”或“</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落入这个区间的概率为</a:t>
            </a:r>
            <a:r>
              <a:rPr lang="en-US" altLang="zh-CN" sz="2300" dirty="0" smtClean="0">
                <a:latin typeface="宋体" pitchFamily="2" charset="-122"/>
                <a:ea typeface="宋体" pitchFamily="2" charset="-122"/>
              </a:rPr>
              <a:t>0.9</a:t>
            </a:r>
            <a:r>
              <a:rPr lang="zh-CN" altLang="en-US" sz="2300" dirty="0" smtClean="0">
                <a:latin typeface="宋体" pitchFamily="2" charset="-122"/>
                <a:ea typeface="宋体" pitchFamily="2" charset="-122"/>
              </a:rPr>
              <a:t>”，可对置信区间就不能这么说，因为经典统计认为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是常量，它要么在</a:t>
            </a:r>
            <a:r>
              <a:rPr lang="en-US" altLang="zh-CN" sz="2300" dirty="0" smtClean="0">
                <a:latin typeface="宋体" pitchFamily="2" charset="-122"/>
                <a:ea typeface="宋体" pitchFamily="2" charset="-122"/>
              </a:rPr>
              <a:t>[1.5,2.6]</a:t>
            </a:r>
            <a:r>
              <a:rPr lang="zh-CN" altLang="en-US" sz="2300" dirty="0" smtClean="0">
                <a:latin typeface="宋体" pitchFamily="2" charset="-122"/>
                <a:ea typeface="宋体" pitchFamily="2" charset="-122"/>
              </a:rPr>
              <a:t>内</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要么在此区间之外</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不能说</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在</a:t>
            </a:r>
            <a:r>
              <a:rPr lang="en-US" altLang="zh-CN" sz="2300" dirty="0" smtClean="0">
                <a:latin typeface="宋体" pitchFamily="2" charset="-122"/>
                <a:ea typeface="宋体" pitchFamily="2" charset="-122"/>
              </a:rPr>
              <a:t>[1.5,2.6]</a:t>
            </a:r>
            <a:r>
              <a:rPr lang="zh-CN" altLang="en-US" sz="2300" dirty="0" smtClean="0">
                <a:latin typeface="宋体" pitchFamily="2" charset="-122"/>
                <a:ea typeface="宋体" pitchFamily="2" charset="-122"/>
              </a:rPr>
              <a:t>内的概率为</a:t>
            </a:r>
            <a:r>
              <a:rPr lang="en-US" altLang="zh-CN" sz="2300" dirty="0" smtClean="0">
                <a:latin typeface="宋体" pitchFamily="2" charset="-122"/>
                <a:ea typeface="宋体" pitchFamily="2" charset="-122"/>
              </a:rPr>
              <a:t>0.9</a:t>
            </a:r>
            <a:r>
              <a:rPr lang="zh-CN" altLang="en-US" sz="2300" dirty="0" smtClean="0">
                <a:latin typeface="宋体" pitchFamily="2" charset="-122"/>
                <a:ea typeface="宋体" pitchFamily="2" charset="-122"/>
              </a:rPr>
              <a:t>”，只能说：“在</a:t>
            </a:r>
            <a:r>
              <a:rPr lang="en-US" altLang="zh-CN" sz="2300" dirty="0" smtClean="0">
                <a:latin typeface="宋体" pitchFamily="2" charset="-122"/>
                <a:ea typeface="宋体" pitchFamily="2" charset="-122"/>
              </a:rPr>
              <a:t>100</a:t>
            </a:r>
            <a:r>
              <a:rPr lang="zh-CN" altLang="en-US" sz="2300" dirty="0" smtClean="0">
                <a:latin typeface="宋体" pitchFamily="2" charset="-122"/>
                <a:ea typeface="宋体" pitchFamily="2" charset="-122"/>
              </a:rPr>
              <a:t>次使用这个置信区间时，大约</a:t>
            </a:r>
            <a:r>
              <a:rPr lang="en-US" altLang="zh-CN" sz="2300" dirty="0" smtClean="0">
                <a:latin typeface="宋体" pitchFamily="2" charset="-122"/>
                <a:ea typeface="宋体" pitchFamily="2" charset="-122"/>
              </a:rPr>
              <a:t>90</a:t>
            </a:r>
            <a:r>
              <a:rPr lang="zh-CN" altLang="en-US" sz="2300" dirty="0" smtClean="0">
                <a:latin typeface="宋体" pitchFamily="2" charset="-122"/>
                <a:ea typeface="宋体" pitchFamily="2" charset="-122"/>
              </a:rPr>
              <a:t>次能盖住</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a:t>
            </a:r>
          </a:p>
          <a:p>
            <a:pPr>
              <a:buNone/>
            </a:pP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graphicFrame>
        <p:nvGraphicFramePr>
          <p:cNvPr id="24578" name="Object 2"/>
          <p:cNvGraphicFramePr>
            <a:graphicFrameLocks noChangeAspect="1"/>
          </p:cNvGraphicFramePr>
          <p:nvPr/>
        </p:nvGraphicFramePr>
        <p:xfrm>
          <a:off x="2928926" y="3643314"/>
          <a:ext cx="3269375" cy="439580"/>
        </p:xfrm>
        <a:graphic>
          <a:graphicData uri="http://schemas.openxmlformats.org/presentationml/2006/ole">
            <p:oleObj spid="_x0000_s24578" name="Equation" r:id="rId3" imgW="1511280" imgH="203040" progId="Equation.DSMT4">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buNone/>
            </a:pPr>
            <a:r>
              <a:rPr lang="zh-CN" altLang="en-US" sz="2300" dirty="0" smtClean="0">
                <a:latin typeface="宋体" pitchFamily="2" charset="-122"/>
                <a:ea typeface="宋体" pitchFamily="2" charset="-122"/>
              </a:rPr>
              <a:t>  此种频率解释对仅使用一次或二次的人来说是毫无意义的，相比之下，前者的解释简单、自然、易被人们理解和采用，实际情况是：很多实际工作者是把求得的置信区间当作可信区间去使用和理解。</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在经典统计中寻求置信区间有时是困难的，因为他要设法构造一个枢轴量（含有被估参数的随机变量），使它的分布不含有未知参数，这是一项技术性很强的工作，不熟悉“抽样分布”是很难完成的，可寻求可信区间只要利用后验分布，不需要再去寻求另外的分布，二种方法相比，可信区间的寻求要简单得多。</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2.3.2 </a:t>
            </a:r>
            <a:r>
              <a:rPr lang="zh-CN" altLang="en-US" sz="2300" dirty="0" smtClean="0">
                <a:latin typeface="宋体" pitchFamily="2" charset="-122"/>
                <a:ea typeface="宋体" pitchFamily="2" charset="-122"/>
              </a:rPr>
              <a:t>最大后验密度（</a:t>
            </a:r>
            <a:r>
              <a:rPr lang="en-US" altLang="zh-CN" sz="2300" dirty="0" smtClean="0">
                <a:latin typeface="宋体" pitchFamily="2" charset="-122"/>
                <a:ea typeface="宋体" pitchFamily="2" charset="-122"/>
              </a:rPr>
              <a:t>HPD</a:t>
            </a:r>
            <a:r>
              <a:rPr lang="zh-CN" altLang="en-US" sz="2300" dirty="0" smtClean="0">
                <a:latin typeface="宋体" pitchFamily="2" charset="-122"/>
                <a:ea typeface="宋体" pitchFamily="2" charset="-122"/>
              </a:rPr>
              <a:t>）可信区间</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对给定的可信水平</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从后验分布      获得的可信区间不止一个，常用的方法是把</a:t>
            </a:r>
            <a:r>
              <a:rPr lang="en-US"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平分</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用</a:t>
            </a:r>
            <a:r>
              <a:rPr lang="en-US" altLang="zh-CN" sz="2300" dirty="0" smtClean="0">
                <a:latin typeface="宋体" pitchFamily="2" charset="-122"/>
                <a:ea typeface="宋体" pitchFamily="2" charset="-122"/>
              </a:rPr>
              <a:t>α/2</a:t>
            </a:r>
            <a:r>
              <a:rPr lang="zh-CN" altLang="en-US" sz="2300" dirty="0" smtClean="0">
                <a:latin typeface="宋体" pitchFamily="2" charset="-122"/>
                <a:ea typeface="宋体" pitchFamily="2" charset="-122"/>
              </a:rPr>
              <a:t>和</a:t>
            </a:r>
            <a:r>
              <a:rPr lang="en-US" altLang="zh-CN" sz="2300" dirty="0" smtClean="0">
                <a:latin typeface="宋体" pitchFamily="2" charset="-122"/>
                <a:ea typeface="宋体" pitchFamily="2" charset="-122"/>
              </a:rPr>
              <a:t>1-α/2</a:t>
            </a:r>
            <a:r>
              <a:rPr lang="zh-CN" altLang="en-US" sz="2300" dirty="0" smtClean="0">
                <a:latin typeface="宋体" pitchFamily="2" charset="-122"/>
                <a:ea typeface="宋体" pitchFamily="2" charset="-122"/>
              </a:rPr>
              <a:t>的分位数来获得</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的等尾可信区间。</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等尾可信区间在实际中常被应用，但不是最理想的，最理想的可信区间应是区间长度最短，这只要把具有最大后验密度的点都包含在区间内，而在区间外的点上的后验密度函数值不超过区间内的后验密度函数值，这样的区间称为</a:t>
            </a:r>
            <a:r>
              <a:rPr lang="zh-CN" altLang="en-US" sz="2300" dirty="0" smtClean="0">
                <a:solidFill>
                  <a:schemeClr val="accent3"/>
                </a:solidFill>
                <a:latin typeface="宋体" pitchFamily="2" charset="-122"/>
                <a:ea typeface="宋体" pitchFamily="2" charset="-122"/>
              </a:rPr>
              <a:t>最大后验密度</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Highest Posterior Density,</a:t>
            </a:r>
            <a:r>
              <a:rPr lang="zh-CN" altLang="en-US" sz="2300" dirty="0" smtClean="0">
                <a:latin typeface="宋体" pitchFamily="2" charset="-122"/>
                <a:ea typeface="宋体" pitchFamily="2" charset="-122"/>
              </a:rPr>
              <a:t>简称</a:t>
            </a:r>
            <a:r>
              <a:rPr lang="en-US" altLang="zh-CN" sz="2300" dirty="0" smtClean="0">
                <a:latin typeface="宋体" pitchFamily="2" charset="-122"/>
                <a:ea typeface="宋体" pitchFamily="2" charset="-122"/>
              </a:rPr>
              <a:t>HPD</a:t>
            </a:r>
            <a:r>
              <a:rPr lang="zh-CN" altLang="en-US" sz="2300" dirty="0" smtClean="0">
                <a:latin typeface="宋体" pitchFamily="2" charset="-122"/>
                <a:ea typeface="宋体" pitchFamily="2" charset="-122"/>
              </a:rPr>
              <a:t>）可信区间。</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graphicFrame>
        <p:nvGraphicFramePr>
          <p:cNvPr id="25602" name="Object 2"/>
          <p:cNvGraphicFramePr>
            <a:graphicFrameLocks noChangeAspect="1"/>
          </p:cNvGraphicFramePr>
          <p:nvPr/>
        </p:nvGraphicFramePr>
        <p:xfrm>
          <a:off x="5357818" y="2357430"/>
          <a:ext cx="962031" cy="394679"/>
        </p:xfrm>
        <a:graphic>
          <a:graphicData uri="http://schemas.openxmlformats.org/presentationml/2006/ole">
            <p:oleObj spid="_x0000_s25602" name="Equation" r:id="rId3" imgW="495000" imgH="203040" progId="Equation.DSMT4">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图像 9.png"/>
          <p:cNvPicPr>
            <a:picLocks noChangeAspect="1"/>
          </p:cNvPicPr>
          <p:nvPr/>
        </p:nvPicPr>
        <p:blipFill>
          <a:blip r:embed="rId3"/>
          <a:stretch>
            <a:fillRect/>
          </a:stretch>
        </p:blipFill>
        <p:spPr>
          <a:xfrm>
            <a:off x="2214546" y="4214818"/>
            <a:ext cx="5619750" cy="2247900"/>
          </a:xfrm>
          <a:prstGeom prst="rect">
            <a:avLst/>
          </a:prstGeom>
        </p:spPr>
      </p:pic>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定义</a:t>
            </a:r>
            <a:r>
              <a:rPr lang="en-US" altLang="zh-CN" sz="2300" dirty="0" smtClean="0">
                <a:latin typeface="宋体" pitchFamily="2" charset="-122"/>
                <a:ea typeface="宋体" pitchFamily="2" charset="-122"/>
              </a:rPr>
              <a:t>2.3.2</a:t>
            </a:r>
          </a:p>
          <a:p>
            <a:r>
              <a:rPr lang="zh-CN" altLang="en-US" sz="2300" dirty="0" smtClean="0">
                <a:latin typeface="宋体" pitchFamily="2" charset="-122"/>
                <a:ea typeface="宋体" pitchFamily="2" charset="-122"/>
              </a:rPr>
              <a:t>设参数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的后验密度为      对给定的概率</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0&lt;</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&lt;1</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若在直线上存在这样一个子集</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满足下列二个条件</a:t>
            </a:r>
            <a:r>
              <a:rPr lang="en-US" altLang="zh-CN" sz="2300" dirty="0" smtClean="0">
                <a:latin typeface="宋体" pitchFamily="2" charset="-122"/>
                <a:ea typeface="宋体" pitchFamily="2" charset="-122"/>
              </a:rPr>
              <a:t>:</a:t>
            </a:r>
          </a:p>
          <a:p>
            <a:r>
              <a:rPr lang="en-US" altLang="zh-CN" sz="2300" dirty="0" smtClean="0">
                <a:latin typeface="宋体" pitchFamily="2" charset="-122"/>
                <a:ea typeface="宋体" pitchFamily="2" charset="-122"/>
              </a:rPr>
              <a:t>1. P(</a:t>
            </a:r>
            <a:r>
              <a:rPr lang="en-US" altLang="zh-CN" sz="2300" dirty="0" err="1" smtClean="0">
                <a:latin typeface="宋体" pitchFamily="2" charset="-122"/>
                <a:ea typeface="宋体" pitchFamily="2" charset="-122"/>
              </a:rPr>
              <a:t>C|</a:t>
            </a:r>
            <a:r>
              <a:rPr lang="en-US" altLang="zh-CN" sz="2300" b="1" dirty="0" err="1" smtClean="0">
                <a:latin typeface="宋体" pitchFamily="2" charset="-122"/>
                <a:ea typeface="宋体" pitchFamily="2" charset="-122"/>
              </a:rPr>
              <a:t>x</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endParaRPr lang="zh-CN" altLang="en-US"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 </a:t>
            </a:r>
            <a:r>
              <a:rPr lang="zh-CN" altLang="en-US" sz="2300" dirty="0" smtClean="0">
                <a:latin typeface="宋体" pitchFamily="2" charset="-122"/>
                <a:ea typeface="宋体" pitchFamily="2" charset="-122"/>
              </a:rPr>
              <a:t>对任给     和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总有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则称</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solidFill>
                  <a:schemeClr val="accent3"/>
                </a:solidFill>
                <a:latin typeface="宋体" pitchFamily="2" charset="-122"/>
                <a:ea typeface="宋体" pitchFamily="2" charset="-122"/>
              </a:rPr>
              <a:t>可信水平为</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zh-CN" altLang="en-US" sz="2300" dirty="0" smtClean="0">
                <a:solidFill>
                  <a:schemeClr val="accent3"/>
                </a:solidFill>
                <a:latin typeface="宋体" pitchFamily="2" charset="-122"/>
                <a:ea typeface="宋体" pitchFamily="2" charset="-122"/>
              </a:rPr>
              <a:t>的最大后验密度可信集</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简称</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en-US" altLang="zh-CN" sz="2300" dirty="0" smtClean="0">
                <a:solidFill>
                  <a:schemeClr val="accent3"/>
                </a:solidFill>
                <a:latin typeface="宋体" pitchFamily="2" charset="-122"/>
                <a:ea typeface="宋体" pitchFamily="2" charset="-122"/>
              </a:rPr>
              <a:t>)HPD</a:t>
            </a:r>
            <a:r>
              <a:rPr lang="zh-CN" altLang="en-US" sz="2300" dirty="0" smtClean="0">
                <a:solidFill>
                  <a:schemeClr val="accent3"/>
                </a:solidFill>
                <a:latin typeface="宋体" pitchFamily="2" charset="-122"/>
                <a:ea typeface="宋体" pitchFamily="2" charset="-122"/>
              </a:rPr>
              <a:t>可信集</a:t>
            </a:r>
            <a:r>
              <a:rPr lang="zh-CN" altLang="en-US" sz="2300" dirty="0" smtClean="0">
                <a:latin typeface="宋体" pitchFamily="2" charset="-122"/>
                <a:ea typeface="宋体" pitchFamily="2" charset="-122"/>
              </a:rPr>
              <a:t>，如果</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是一个区间，则</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又称为</a:t>
            </a:r>
            <a:r>
              <a:rPr lang="en-US" altLang="zh-CN" sz="2300" dirty="0" smtClean="0">
                <a:solidFill>
                  <a:schemeClr val="accent3"/>
                </a:solidFill>
                <a:latin typeface="宋体" pitchFamily="2" charset="-122"/>
                <a:ea typeface="宋体" pitchFamily="2" charset="-122"/>
              </a:rPr>
              <a:t>(1-</a:t>
            </a:r>
            <a:r>
              <a:rPr lang="el-GR" altLang="zh-CN" sz="2300" dirty="0" smtClean="0">
                <a:solidFill>
                  <a:schemeClr val="accent3"/>
                </a:solidFill>
                <a:latin typeface="宋体" pitchFamily="2" charset="-122"/>
                <a:ea typeface="宋体" pitchFamily="2" charset="-122"/>
              </a:rPr>
              <a:t>α</a:t>
            </a:r>
            <a:r>
              <a:rPr lang="en-US" altLang="zh-CN" sz="2300" dirty="0" smtClean="0">
                <a:solidFill>
                  <a:schemeClr val="accent3"/>
                </a:solidFill>
                <a:latin typeface="宋体" pitchFamily="2" charset="-122"/>
                <a:ea typeface="宋体" pitchFamily="2" charset="-122"/>
              </a:rPr>
              <a:t>)HPD</a:t>
            </a:r>
            <a:r>
              <a:rPr lang="zh-CN" altLang="en-US" sz="2300" dirty="0" smtClean="0">
                <a:solidFill>
                  <a:schemeClr val="accent3"/>
                </a:solidFill>
                <a:latin typeface="宋体" pitchFamily="2" charset="-122"/>
                <a:ea typeface="宋体" pitchFamily="2" charset="-122"/>
              </a:rPr>
              <a:t>可信区间</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graphicFrame>
        <p:nvGraphicFramePr>
          <p:cNvPr id="26626" name="Object 2"/>
          <p:cNvGraphicFramePr>
            <a:graphicFrameLocks noChangeAspect="1"/>
          </p:cNvGraphicFramePr>
          <p:nvPr/>
        </p:nvGraphicFramePr>
        <p:xfrm>
          <a:off x="3714744" y="1962751"/>
          <a:ext cx="962031" cy="394679"/>
        </p:xfrm>
        <a:graphic>
          <a:graphicData uri="http://schemas.openxmlformats.org/presentationml/2006/ole">
            <p:oleObj spid="_x0000_s26626" name="Equation" r:id="rId4" imgW="495000" imgH="203040" progId="Equation.DSMT4">
              <p:embed/>
            </p:oleObj>
          </a:graphicData>
        </a:graphic>
      </p:graphicFrame>
      <p:graphicFrame>
        <p:nvGraphicFramePr>
          <p:cNvPr id="26627" name="Object 3"/>
          <p:cNvGraphicFramePr>
            <a:graphicFrameLocks noChangeAspect="1"/>
          </p:cNvGraphicFramePr>
          <p:nvPr/>
        </p:nvGraphicFramePr>
        <p:xfrm>
          <a:off x="2214546" y="3110777"/>
          <a:ext cx="714379" cy="389661"/>
        </p:xfrm>
        <a:graphic>
          <a:graphicData uri="http://schemas.openxmlformats.org/presentationml/2006/ole">
            <p:oleObj spid="_x0000_s26627" name="Equation" r:id="rId5" imgW="419040" imgH="228600" progId="Equation.DSMT4">
              <p:embed/>
            </p:oleObj>
          </a:graphicData>
        </a:graphic>
      </p:graphicFrame>
      <p:graphicFrame>
        <p:nvGraphicFramePr>
          <p:cNvPr id="26628" name="Object 4"/>
          <p:cNvGraphicFramePr>
            <a:graphicFrameLocks noChangeAspect="1"/>
          </p:cNvGraphicFramePr>
          <p:nvPr/>
        </p:nvGraphicFramePr>
        <p:xfrm>
          <a:off x="3214678" y="3096303"/>
          <a:ext cx="785818" cy="404135"/>
        </p:xfrm>
        <a:graphic>
          <a:graphicData uri="http://schemas.openxmlformats.org/presentationml/2006/ole">
            <p:oleObj spid="_x0000_s26628" name="Equation" r:id="rId6" imgW="444240" imgH="228600" progId="Equation.DSMT4">
              <p:embed/>
            </p:oleObj>
          </a:graphicData>
        </a:graphic>
      </p:graphicFrame>
      <p:graphicFrame>
        <p:nvGraphicFramePr>
          <p:cNvPr id="26629" name="Object 5"/>
          <p:cNvGraphicFramePr>
            <a:graphicFrameLocks noChangeAspect="1"/>
          </p:cNvGraphicFramePr>
          <p:nvPr/>
        </p:nvGraphicFramePr>
        <p:xfrm>
          <a:off x="4714876" y="3071810"/>
          <a:ext cx="2019311" cy="400052"/>
        </p:xfrm>
        <a:graphic>
          <a:graphicData uri="http://schemas.openxmlformats.org/presentationml/2006/ole">
            <p:oleObj spid="_x0000_s26629" name="Equation" r:id="rId7" imgW="1180800" imgH="228600" progId="Equation.DSMT4">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当后验密度函数为单峰和对称时，寻求（</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HPD</a:t>
            </a:r>
            <a:r>
              <a:rPr lang="zh-CN" altLang="en-US" sz="2300" dirty="0" smtClean="0">
                <a:latin typeface="宋体" pitchFamily="2" charset="-122"/>
                <a:ea typeface="宋体" pitchFamily="2" charset="-122"/>
              </a:rPr>
              <a:t>可信区间较为容易，它就是等尾可信区间，当后验密度函数虽为单峰，但不对称时，寻求</a:t>
            </a:r>
            <a:r>
              <a:rPr lang="en-US" altLang="zh-CN" sz="2300" dirty="0" smtClean="0">
                <a:latin typeface="宋体" pitchFamily="2" charset="-122"/>
                <a:ea typeface="宋体" pitchFamily="2" charset="-122"/>
              </a:rPr>
              <a:t>HPD</a:t>
            </a:r>
            <a:r>
              <a:rPr lang="zh-CN" altLang="en-US" sz="2300" dirty="0" smtClean="0">
                <a:latin typeface="宋体" pitchFamily="2" charset="-122"/>
                <a:ea typeface="宋体" pitchFamily="2" charset="-122"/>
              </a:rPr>
              <a:t>可信区间并不容易，这时可藉助于计算机，譬如，当后验密度函数      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的单峰连续函数时，可按下述方法逐渐逼近，获得</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HPD</a:t>
            </a:r>
            <a:r>
              <a:rPr lang="zh-CN" altLang="en-US" sz="2300" dirty="0" smtClean="0">
                <a:latin typeface="宋体" pitchFamily="2" charset="-122"/>
                <a:ea typeface="宋体" pitchFamily="2" charset="-122"/>
              </a:rPr>
              <a:t>可信区间。</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对给定的</a:t>
            </a:r>
            <a:r>
              <a:rPr lang="en-US" altLang="zh-CN" sz="2300" dirty="0" smtClean="0">
                <a:latin typeface="宋体" pitchFamily="2" charset="-122"/>
                <a:ea typeface="宋体" pitchFamily="2" charset="-122"/>
              </a:rPr>
              <a:t>k</a:t>
            </a:r>
            <a:r>
              <a:rPr lang="zh-CN" altLang="en-US" sz="2300" dirty="0" smtClean="0">
                <a:latin typeface="宋体" pitchFamily="2" charset="-122"/>
                <a:ea typeface="宋体" pitchFamily="2" charset="-122"/>
              </a:rPr>
              <a:t>，建立子程序；解方程</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得解    和    ，从而组成一个区间</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graphicFrame>
        <p:nvGraphicFramePr>
          <p:cNvPr id="27650" name="Object 2"/>
          <p:cNvGraphicFramePr>
            <a:graphicFrameLocks noChangeAspect="1"/>
          </p:cNvGraphicFramePr>
          <p:nvPr/>
        </p:nvGraphicFramePr>
        <p:xfrm>
          <a:off x="5199465" y="2571744"/>
          <a:ext cx="944171" cy="387352"/>
        </p:xfrm>
        <a:graphic>
          <a:graphicData uri="http://schemas.openxmlformats.org/presentationml/2006/ole">
            <p:oleObj spid="_x0000_s27650" name="Equation" r:id="rId3" imgW="495000" imgH="203040" progId="Equation.DSMT4">
              <p:embed/>
            </p:oleObj>
          </a:graphicData>
        </a:graphic>
      </p:graphicFrame>
      <p:graphicFrame>
        <p:nvGraphicFramePr>
          <p:cNvPr id="27651" name="Object 3"/>
          <p:cNvGraphicFramePr>
            <a:graphicFrameLocks noChangeAspect="1"/>
          </p:cNvGraphicFramePr>
          <p:nvPr/>
        </p:nvGraphicFramePr>
        <p:xfrm>
          <a:off x="5429256" y="3684590"/>
          <a:ext cx="1404151" cy="387352"/>
        </p:xfrm>
        <a:graphic>
          <a:graphicData uri="http://schemas.openxmlformats.org/presentationml/2006/ole">
            <p:oleObj spid="_x0000_s27651" name="Equation" r:id="rId4" imgW="736560" imgH="203040" progId="Equation.DSMT4">
              <p:embed/>
            </p:oleObj>
          </a:graphicData>
        </a:graphic>
      </p:graphicFrame>
      <p:graphicFrame>
        <p:nvGraphicFramePr>
          <p:cNvPr id="27652" name="Object 4"/>
          <p:cNvGraphicFramePr>
            <a:graphicFrameLocks noChangeAspect="1"/>
          </p:cNvGraphicFramePr>
          <p:nvPr/>
        </p:nvGraphicFramePr>
        <p:xfrm>
          <a:off x="1500166" y="4071942"/>
          <a:ext cx="600078" cy="400052"/>
        </p:xfrm>
        <a:graphic>
          <a:graphicData uri="http://schemas.openxmlformats.org/presentationml/2006/ole">
            <p:oleObj spid="_x0000_s27652" name="Equation" r:id="rId5" imgW="342720" imgH="228600" progId="Equation.DSMT4">
              <p:embed/>
            </p:oleObj>
          </a:graphicData>
        </a:graphic>
      </p:graphicFrame>
      <p:graphicFrame>
        <p:nvGraphicFramePr>
          <p:cNvPr id="27653" name="Object 5"/>
          <p:cNvGraphicFramePr>
            <a:graphicFrameLocks noChangeAspect="1"/>
          </p:cNvGraphicFramePr>
          <p:nvPr/>
        </p:nvGraphicFramePr>
        <p:xfrm>
          <a:off x="2357422" y="4071942"/>
          <a:ext cx="606428" cy="389846"/>
        </p:xfrm>
        <a:graphic>
          <a:graphicData uri="http://schemas.openxmlformats.org/presentationml/2006/ole">
            <p:oleObj spid="_x0000_s27653" name="Equation" r:id="rId6" imgW="355320" imgH="228600" progId="Equation.DSMT4">
              <p:embed/>
            </p:oleObj>
          </a:graphicData>
        </a:graphic>
      </p:graphicFrame>
      <p:graphicFrame>
        <p:nvGraphicFramePr>
          <p:cNvPr id="27654" name="Object 6"/>
          <p:cNvGraphicFramePr>
            <a:graphicFrameLocks noChangeAspect="1"/>
          </p:cNvGraphicFramePr>
          <p:nvPr/>
        </p:nvGraphicFramePr>
        <p:xfrm>
          <a:off x="1857356" y="4714884"/>
          <a:ext cx="4845869" cy="471490"/>
        </p:xfrm>
        <a:graphic>
          <a:graphicData uri="http://schemas.openxmlformats.org/presentationml/2006/ole">
            <p:oleObj spid="_x0000_s27654" name="Equation" r:id="rId7" imgW="2349360" imgH="228600" progId="Equation.DSMT4">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2. </a:t>
            </a:r>
            <a:r>
              <a:rPr lang="zh-CN" altLang="en-US" sz="2300" dirty="0" smtClean="0">
                <a:latin typeface="宋体" pitchFamily="2" charset="-122"/>
                <a:ea typeface="宋体" pitchFamily="2" charset="-122"/>
              </a:rPr>
              <a:t>建立第二个子程序，用来计算概率</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3.</a:t>
            </a:r>
            <a:r>
              <a:rPr lang="zh-CN" altLang="en-US" sz="2300" dirty="0" smtClean="0">
                <a:latin typeface="宋体" pitchFamily="2" charset="-122"/>
                <a:ea typeface="宋体" pitchFamily="2" charset="-122"/>
              </a:rPr>
              <a:t>对给定的</a:t>
            </a:r>
            <a:r>
              <a:rPr lang="en-US" altLang="zh-CN" sz="2300" dirty="0" smtClean="0">
                <a:latin typeface="宋体" pitchFamily="2" charset="-122"/>
                <a:ea typeface="宋体" pitchFamily="2" charset="-122"/>
              </a:rPr>
              <a:t>k,</a:t>
            </a:r>
            <a:r>
              <a:rPr lang="zh-CN" altLang="en-US" sz="2300" dirty="0" smtClean="0">
                <a:latin typeface="宋体" pitchFamily="2" charset="-122"/>
                <a:ea typeface="宋体" pitchFamily="2" charset="-122"/>
              </a:rPr>
              <a:t>若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a:t>
            </a:r>
            <a:r>
              <a:rPr lang="en-US" altLang="zh-CN" sz="2300" dirty="0" smtClean="0">
                <a:latin typeface="宋体" pitchFamily="2" charset="-122"/>
                <a:ea typeface="宋体" pitchFamily="2" charset="-122"/>
              </a:rPr>
              <a:t>C(k)</a:t>
            </a:r>
            <a:r>
              <a:rPr lang="zh-CN" altLang="en-US" sz="2300" dirty="0" smtClean="0">
                <a:latin typeface="宋体" pitchFamily="2" charset="-122"/>
                <a:ea typeface="宋体" pitchFamily="2" charset="-122"/>
              </a:rPr>
              <a:t>即为所求的</a:t>
            </a:r>
            <a:r>
              <a:rPr lang="en-US" altLang="zh-CN" sz="2300" dirty="0" smtClean="0">
                <a:latin typeface="宋体" pitchFamily="2" charset="-122"/>
                <a:ea typeface="宋体" pitchFamily="2" charset="-122"/>
              </a:rPr>
              <a:t>HPD</a:t>
            </a:r>
            <a:r>
              <a:rPr lang="zh-CN" altLang="en-US" sz="2300" dirty="0" smtClean="0">
                <a:latin typeface="宋体" pitchFamily="2" charset="-122"/>
                <a:ea typeface="宋体" pitchFamily="2" charset="-122"/>
              </a:rPr>
              <a:t>可信区间。</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若                  ，则增大</a:t>
            </a:r>
            <a:r>
              <a:rPr lang="en-US" altLang="zh-CN" sz="2300" dirty="0" smtClean="0">
                <a:latin typeface="宋体" pitchFamily="2" charset="-122"/>
                <a:ea typeface="宋体" pitchFamily="2" charset="-122"/>
              </a:rPr>
              <a:t>k,</a:t>
            </a:r>
            <a:r>
              <a:rPr lang="zh-CN" altLang="en-US" sz="2300" dirty="0" smtClean="0">
                <a:latin typeface="宋体" pitchFamily="2" charset="-122"/>
                <a:ea typeface="宋体" pitchFamily="2" charset="-122"/>
              </a:rPr>
              <a:t>再转入</a:t>
            </a:r>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若                  ，则减小</a:t>
            </a:r>
            <a:r>
              <a:rPr lang="en-US" altLang="zh-CN" sz="2300" dirty="0" smtClean="0">
                <a:latin typeface="宋体" pitchFamily="2" charset="-122"/>
                <a:ea typeface="宋体" pitchFamily="2" charset="-122"/>
              </a:rPr>
              <a:t>k,</a:t>
            </a:r>
            <a:r>
              <a:rPr lang="zh-CN" altLang="en-US" sz="2300" dirty="0" smtClean="0">
                <a:latin typeface="宋体" pitchFamily="2" charset="-122"/>
                <a:ea typeface="宋体" pitchFamily="2" charset="-122"/>
              </a:rPr>
              <a:t>再转入</a:t>
            </a:r>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第三节 区间估计</a:t>
            </a:r>
            <a:endParaRPr lang="zh-CN" altLang="en-US" sz="4000" dirty="0"/>
          </a:p>
        </p:txBody>
      </p:sp>
      <p:graphicFrame>
        <p:nvGraphicFramePr>
          <p:cNvPr id="28674" name="Object 2"/>
          <p:cNvGraphicFramePr>
            <a:graphicFrameLocks noChangeAspect="1"/>
          </p:cNvGraphicFramePr>
          <p:nvPr/>
        </p:nvGraphicFramePr>
        <p:xfrm>
          <a:off x="2071670" y="1928802"/>
          <a:ext cx="4084659" cy="658816"/>
        </p:xfrm>
        <a:graphic>
          <a:graphicData uri="http://schemas.openxmlformats.org/presentationml/2006/ole">
            <p:oleObj spid="_x0000_s28674" name="Equation" r:id="rId3" imgW="1968480" imgH="317160" progId="Equation.DSMT4">
              <p:embed/>
            </p:oleObj>
          </a:graphicData>
        </a:graphic>
      </p:graphicFrame>
      <p:graphicFrame>
        <p:nvGraphicFramePr>
          <p:cNvPr id="28675" name="Object 3"/>
          <p:cNvGraphicFramePr>
            <a:graphicFrameLocks noChangeAspect="1"/>
          </p:cNvGraphicFramePr>
          <p:nvPr/>
        </p:nvGraphicFramePr>
        <p:xfrm>
          <a:off x="2928926" y="3143248"/>
          <a:ext cx="2428892" cy="366626"/>
        </p:xfrm>
        <a:graphic>
          <a:graphicData uri="http://schemas.openxmlformats.org/presentationml/2006/ole">
            <p:oleObj spid="_x0000_s28675" name="Equation" r:id="rId4" imgW="1346040" imgH="203040" progId="Equation.DSMT4">
              <p:embed/>
            </p:oleObj>
          </a:graphicData>
        </a:graphic>
      </p:graphicFrame>
      <p:graphicFrame>
        <p:nvGraphicFramePr>
          <p:cNvPr id="28676" name="Object 4"/>
          <p:cNvGraphicFramePr>
            <a:graphicFrameLocks noChangeAspect="1"/>
          </p:cNvGraphicFramePr>
          <p:nvPr/>
        </p:nvGraphicFramePr>
        <p:xfrm>
          <a:off x="1214415" y="3929066"/>
          <a:ext cx="2500330" cy="377408"/>
        </p:xfrm>
        <a:graphic>
          <a:graphicData uri="http://schemas.openxmlformats.org/presentationml/2006/ole">
            <p:oleObj spid="_x0000_s28676" name="Equation" r:id="rId5" imgW="1346040" imgH="203040" progId="Equation.DSMT4">
              <p:embed/>
            </p:oleObj>
          </a:graphicData>
        </a:graphic>
      </p:graphicFrame>
      <p:graphicFrame>
        <p:nvGraphicFramePr>
          <p:cNvPr id="28677" name="Object 5"/>
          <p:cNvGraphicFramePr>
            <a:graphicFrameLocks noChangeAspect="1"/>
          </p:cNvGraphicFramePr>
          <p:nvPr/>
        </p:nvGraphicFramePr>
        <p:xfrm>
          <a:off x="1214414" y="4357694"/>
          <a:ext cx="2566207" cy="387352"/>
        </p:xfrm>
        <a:graphic>
          <a:graphicData uri="http://schemas.openxmlformats.org/presentationml/2006/ole">
            <p:oleObj spid="_x0000_s28677" name="Equation" r:id="rId6" imgW="1346040" imgH="203040" progId="Equation.DSMT4">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2.4.1 </a:t>
            </a:r>
            <a:r>
              <a:rPr lang="zh-CN" altLang="en-US" sz="2300" dirty="0" smtClean="0">
                <a:latin typeface="宋体" pitchFamily="2" charset="-122"/>
                <a:ea typeface="宋体" pitchFamily="2" charset="-122"/>
              </a:rPr>
              <a:t>假设检验</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假设检验是统计推断中一类重要问题，在经典统计中处理假设检验问题要分以下几步进行：</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 </a:t>
            </a:r>
            <a:r>
              <a:rPr lang="zh-CN" altLang="en-US" sz="2300" dirty="0" smtClean="0">
                <a:latin typeface="宋体" pitchFamily="2" charset="-122"/>
                <a:ea typeface="宋体" pitchFamily="2" charset="-122"/>
              </a:rPr>
              <a:t>建立原假设  与备择假设  </a:t>
            </a:r>
            <a:r>
              <a:rPr lang="en-US" altLang="zh-CN" sz="2300" dirty="0" smtClean="0">
                <a:latin typeface="宋体" pitchFamily="2" charset="-122"/>
                <a:ea typeface="宋体" pitchFamily="2" charset="-122"/>
              </a:rPr>
              <a:t>:</a:t>
            </a: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是参数空间</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中不相交的二个非空子集。</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 </a:t>
            </a:r>
            <a:r>
              <a:rPr lang="zh-CN" altLang="en-US" sz="2300" dirty="0" smtClean="0">
                <a:latin typeface="宋体" pitchFamily="2" charset="-122"/>
                <a:ea typeface="宋体" pitchFamily="2" charset="-122"/>
              </a:rPr>
              <a:t>选择检验统计量</a:t>
            </a:r>
            <a:r>
              <a:rPr lang="en-US" altLang="zh-CN" sz="2300" dirty="0" smtClean="0">
                <a:latin typeface="宋体" pitchFamily="2" charset="-122"/>
                <a:ea typeface="宋体" pitchFamily="2" charset="-122"/>
              </a:rPr>
              <a:t>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使其在原假设  为真时概率分布是已知的</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这在经典方法中最困难的一步。</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3. </a:t>
            </a:r>
            <a:r>
              <a:rPr lang="zh-CN" altLang="en-US" sz="2300" dirty="0" smtClean="0">
                <a:latin typeface="宋体" pitchFamily="2" charset="-122"/>
                <a:ea typeface="宋体" pitchFamily="2" charset="-122"/>
              </a:rPr>
              <a:t>对给定的显著性水平</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(0&lt;</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&lt;1),</a:t>
            </a:r>
            <a:r>
              <a:rPr lang="zh-CN" altLang="en-US" sz="2300" dirty="0" smtClean="0">
                <a:latin typeface="宋体" pitchFamily="2" charset="-122"/>
                <a:ea typeface="宋体" pitchFamily="2" charset="-122"/>
              </a:rPr>
              <a:t>确定拒绝域</a:t>
            </a:r>
            <a:r>
              <a:rPr lang="en-US" altLang="zh-CN" sz="2300" b="1" dirty="0" smtClean="0">
                <a:latin typeface="宋体" pitchFamily="2" charset="-122"/>
                <a:ea typeface="宋体" pitchFamily="2" charset="-122"/>
              </a:rPr>
              <a:t>W</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使犯第</a:t>
            </a:r>
            <a:r>
              <a:rPr lang="en-US" altLang="zh-CN" sz="2300" dirty="0" smtClean="0">
                <a:latin typeface="宋体" pitchFamily="2" charset="-122"/>
                <a:ea typeface="宋体" pitchFamily="2" charset="-122"/>
              </a:rPr>
              <a:t>I</a:t>
            </a:r>
            <a:r>
              <a:rPr lang="zh-CN" altLang="en-US" sz="2300" dirty="0" smtClean="0">
                <a:latin typeface="宋体" pitchFamily="2" charset="-122"/>
                <a:ea typeface="宋体" pitchFamily="2" charset="-122"/>
              </a:rPr>
              <a:t>类错误</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拒真错误</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的概率不超过</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4. </a:t>
            </a:r>
            <a:r>
              <a:rPr lang="zh-CN" altLang="en-US" sz="2300" dirty="0" smtClean="0">
                <a:latin typeface="宋体" pitchFamily="2" charset="-122"/>
                <a:ea typeface="宋体" pitchFamily="2" charset="-122"/>
              </a:rPr>
              <a:t>当样本观测值</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落入拒绝域</a:t>
            </a:r>
            <a:r>
              <a:rPr lang="en-US" altLang="zh-CN" sz="2300" b="1" dirty="0" smtClean="0">
                <a:latin typeface="宋体" pitchFamily="2" charset="-122"/>
                <a:ea typeface="宋体" pitchFamily="2" charset="-122"/>
              </a:rPr>
              <a:t>W</a:t>
            </a:r>
            <a:r>
              <a:rPr lang="zh-CN" altLang="en-US" sz="2300" dirty="0" smtClean="0">
                <a:latin typeface="宋体" pitchFamily="2" charset="-122"/>
                <a:ea typeface="宋体" pitchFamily="2" charset="-122"/>
              </a:rPr>
              <a:t>时</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就拒绝原假设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接受备择假设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否则就保留原假设。</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solidFill>
                <a:schemeClr val="tx1"/>
              </a:solidFill>
              <a:effectLst/>
              <a:latin typeface="隶书" pitchFamily="49" charset="-122"/>
              <a:ea typeface="隶书" pitchFamily="49" charset="-122"/>
            </a:endParaRPr>
          </a:p>
        </p:txBody>
      </p:sp>
      <p:graphicFrame>
        <p:nvGraphicFramePr>
          <p:cNvPr id="29699" name="Object 3"/>
          <p:cNvGraphicFramePr>
            <a:graphicFrameLocks noChangeAspect="1"/>
          </p:cNvGraphicFramePr>
          <p:nvPr/>
        </p:nvGraphicFramePr>
        <p:xfrm>
          <a:off x="2761444" y="2743196"/>
          <a:ext cx="310358" cy="328614"/>
        </p:xfrm>
        <a:graphic>
          <a:graphicData uri="http://schemas.openxmlformats.org/presentationml/2006/ole">
            <p:oleObj spid="_x0000_s29699" name="Equation" r:id="rId3" imgW="215640" imgH="228600" progId="Equation.DSMT4">
              <p:embed/>
            </p:oleObj>
          </a:graphicData>
        </a:graphic>
      </p:graphicFrame>
      <p:graphicFrame>
        <p:nvGraphicFramePr>
          <p:cNvPr id="29700" name="Object 4"/>
          <p:cNvGraphicFramePr>
            <a:graphicFrameLocks noChangeAspect="1"/>
          </p:cNvGraphicFramePr>
          <p:nvPr/>
        </p:nvGraphicFramePr>
        <p:xfrm>
          <a:off x="4500562" y="2743196"/>
          <a:ext cx="292101" cy="328614"/>
        </p:xfrm>
        <a:graphic>
          <a:graphicData uri="http://schemas.openxmlformats.org/presentationml/2006/ole">
            <p:oleObj spid="_x0000_s29700" name="Equation" r:id="rId4" imgW="203040" imgH="228600" progId="Equation.DSMT4">
              <p:embed/>
            </p:oleObj>
          </a:graphicData>
        </a:graphic>
      </p:graphicFrame>
      <p:graphicFrame>
        <p:nvGraphicFramePr>
          <p:cNvPr id="29701" name="Object 5"/>
          <p:cNvGraphicFramePr>
            <a:graphicFrameLocks noChangeAspect="1"/>
          </p:cNvGraphicFramePr>
          <p:nvPr/>
        </p:nvGraphicFramePr>
        <p:xfrm>
          <a:off x="3286116" y="3071810"/>
          <a:ext cx="2489212" cy="400052"/>
        </p:xfrm>
        <a:graphic>
          <a:graphicData uri="http://schemas.openxmlformats.org/presentationml/2006/ole">
            <p:oleObj spid="_x0000_s29701" name="Equation" r:id="rId5" imgW="1422360" imgH="228600" progId="Equation.DSMT4">
              <p:embed/>
            </p:oleObj>
          </a:graphicData>
        </a:graphic>
      </p:graphicFrame>
      <p:graphicFrame>
        <p:nvGraphicFramePr>
          <p:cNvPr id="29702" name="Object 6"/>
          <p:cNvGraphicFramePr>
            <a:graphicFrameLocks noChangeAspect="1"/>
          </p:cNvGraphicFramePr>
          <p:nvPr/>
        </p:nvGraphicFramePr>
        <p:xfrm>
          <a:off x="1470004" y="3500438"/>
          <a:ext cx="315914" cy="355403"/>
        </p:xfrm>
        <a:graphic>
          <a:graphicData uri="http://schemas.openxmlformats.org/presentationml/2006/ole">
            <p:oleObj spid="_x0000_s29702" name="Equation" r:id="rId6" imgW="203040" imgH="228600" progId="Equation.DSMT4">
              <p:embed/>
            </p:oleObj>
          </a:graphicData>
        </a:graphic>
      </p:graphicFrame>
      <p:graphicFrame>
        <p:nvGraphicFramePr>
          <p:cNvPr id="29703" name="Object 7"/>
          <p:cNvGraphicFramePr>
            <a:graphicFrameLocks noChangeAspect="1"/>
          </p:cNvGraphicFramePr>
          <p:nvPr/>
        </p:nvGraphicFramePr>
        <p:xfrm>
          <a:off x="2047858" y="3500438"/>
          <a:ext cx="309564" cy="371477"/>
        </p:xfrm>
        <a:graphic>
          <a:graphicData uri="http://schemas.openxmlformats.org/presentationml/2006/ole">
            <p:oleObj spid="_x0000_s29703" name="Equation" r:id="rId7" imgW="190440" imgH="228600" progId="Equation.DSMT4">
              <p:embed/>
            </p:oleObj>
          </a:graphicData>
        </a:graphic>
      </p:graphicFrame>
      <p:graphicFrame>
        <p:nvGraphicFramePr>
          <p:cNvPr id="29704" name="Object 8"/>
          <p:cNvGraphicFramePr>
            <a:graphicFrameLocks noChangeAspect="1"/>
          </p:cNvGraphicFramePr>
          <p:nvPr/>
        </p:nvGraphicFramePr>
        <p:xfrm>
          <a:off x="3878031" y="3571876"/>
          <a:ext cx="265341" cy="285752"/>
        </p:xfrm>
        <a:graphic>
          <a:graphicData uri="http://schemas.openxmlformats.org/presentationml/2006/ole">
            <p:oleObj spid="_x0000_s29704" name="Equation" r:id="rId8" imgW="164880" imgH="177480" progId="Equation.DSMT4">
              <p:embed/>
            </p:oleObj>
          </a:graphicData>
        </a:graphic>
      </p:graphicFrame>
      <p:graphicFrame>
        <p:nvGraphicFramePr>
          <p:cNvPr id="29705" name="Object 9"/>
          <p:cNvGraphicFramePr>
            <a:graphicFrameLocks noChangeAspect="1"/>
          </p:cNvGraphicFramePr>
          <p:nvPr/>
        </p:nvGraphicFramePr>
        <p:xfrm>
          <a:off x="6072198" y="3908055"/>
          <a:ext cx="357190" cy="378201"/>
        </p:xfrm>
        <a:graphic>
          <a:graphicData uri="http://schemas.openxmlformats.org/presentationml/2006/ole">
            <p:oleObj spid="_x0000_s29705" name="Equation" r:id="rId9" imgW="215640" imgH="228600" progId="Equation.DSMT4">
              <p:embed/>
            </p:oleObj>
          </a:graphicData>
        </a:graphic>
      </p:graphicFrame>
      <p:graphicFrame>
        <p:nvGraphicFramePr>
          <p:cNvPr id="29706" name="Object 10"/>
          <p:cNvGraphicFramePr>
            <a:graphicFrameLocks noChangeAspect="1"/>
          </p:cNvGraphicFramePr>
          <p:nvPr/>
        </p:nvGraphicFramePr>
        <p:xfrm>
          <a:off x="7000892" y="5429264"/>
          <a:ext cx="337346" cy="357190"/>
        </p:xfrm>
        <a:graphic>
          <a:graphicData uri="http://schemas.openxmlformats.org/presentationml/2006/ole">
            <p:oleObj spid="_x0000_s29706" name="Equation" r:id="rId10" imgW="215640" imgH="228600" progId="Equation.DSMT4">
              <p:embed/>
            </p:oleObj>
          </a:graphicData>
        </a:graphic>
      </p:graphicFrame>
      <p:graphicFrame>
        <p:nvGraphicFramePr>
          <p:cNvPr id="29707" name="Object 11"/>
          <p:cNvGraphicFramePr>
            <a:graphicFrameLocks noChangeAspect="1"/>
          </p:cNvGraphicFramePr>
          <p:nvPr/>
        </p:nvGraphicFramePr>
        <p:xfrm>
          <a:off x="1785918" y="5786453"/>
          <a:ext cx="357190" cy="401839"/>
        </p:xfrm>
        <a:graphic>
          <a:graphicData uri="http://schemas.openxmlformats.org/presentationml/2006/ole">
            <p:oleObj spid="_x0000_s29707" name="Equation" r:id="rId11" imgW="203040" imgH="228600" progId="Equation.DSMT4">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贝叶斯统计中处理假设检验问题是直截了当</a:t>
            </a:r>
            <a:r>
              <a:rPr lang="zh-CN" altLang="en-US" sz="2300" dirty="0" smtClean="0">
                <a:latin typeface="宋体" pitchFamily="2" charset="-122"/>
                <a:ea typeface="宋体" pitchFamily="2" charset="-122"/>
              </a:rPr>
              <a:t>的</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获得</a:t>
            </a:r>
            <a:r>
              <a:rPr lang="zh-CN" altLang="en-US" sz="2300" dirty="0" smtClean="0">
                <a:latin typeface="宋体" pitchFamily="2" charset="-122"/>
                <a:ea typeface="宋体" pitchFamily="2" charset="-122"/>
              </a:rPr>
              <a:t>后验分布      后</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即</a:t>
            </a:r>
            <a:r>
              <a:rPr lang="zh-CN" altLang="en-US" sz="2300" dirty="0" smtClean="0">
                <a:latin typeface="宋体" pitchFamily="2" charset="-122"/>
                <a:ea typeface="宋体" pitchFamily="2" charset="-122"/>
              </a:rPr>
              <a:t>可计算二个</a:t>
            </a:r>
            <a:r>
              <a:rPr lang="zh-CN" altLang="en-US" sz="2300" dirty="0" smtClean="0">
                <a:latin typeface="宋体" pitchFamily="2" charset="-122"/>
                <a:ea typeface="宋体" pitchFamily="2" charset="-122"/>
              </a:rPr>
              <a:t>假设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的后验概率</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然后比较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的大小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当</a:t>
            </a:r>
            <a:r>
              <a:rPr lang="zh-CN" altLang="en-US" sz="2300" dirty="0" smtClean="0">
                <a:latin typeface="宋体" pitchFamily="2" charset="-122"/>
                <a:ea typeface="宋体" pitchFamily="2" charset="-122"/>
              </a:rPr>
              <a:t>后验概率</a:t>
            </a:r>
            <a:r>
              <a:rPr lang="zh-CN" altLang="en-US" sz="2300" dirty="0" smtClean="0">
                <a:latin typeface="宋体" pitchFamily="2" charset="-122"/>
                <a:ea typeface="宋体" pitchFamily="2" charset="-122"/>
              </a:rPr>
              <a:t>比</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a:t>
            </a:r>
            <a:r>
              <a:rPr lang="zh-CN" altLang="en-US" sz="2300" dirty="0" smtClean="0">
                <a:latin typeface="宋体" pitchFamily="2" charset="-122"/>
                <a:ea typeface="宋体" pitchFamily="2" charset="-122"/>
              </a:rPr>
              <a:t>称后验机会</a:t>
            </a:r>
            <a:r>
              <a:rPr lang="zh-CN" altLang="en-US" sz="2300" dirty="0" smtClean="0">
                <a:latin typeface="宋体" pitchFamily="2" charset="-122"/>
                <a:ea typeface="宋体" pitchFamily="2" charset="-122"/>
              </a:rPr>
              <a:t>比</a:t>
            </a:r>
            <a:r>
              <a:rPr lang="en-US"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时接受</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；当        时接受  ；当        时，不宜</a:t>
            </a:r>
            <a:r>
              <a:rPr lang="zh-CN" altLang="en-US" sz="2300" dirty="0" smtClean="0">
                <a:latin typeface="宋体" pitchFamily="2" charset="-122"/>
                <a:ea typeface="宋体" pitchFamily="2" charset="-122"/>
              </a:rPr>
              <a:t>做</a:t>
            </a:r>
            <a:r>
              <a:rPr lang="zh-CN" altLang="en-US" sz="2300" dirty="0" smtClean="0">
                <a:latin typeface="宋体" pitchFamily="2" charset="-122"/>
                <a:ea typeface="宋体" pitchFamily="2" charset="-122"/>
              </a:rPr>
              <a:t>判断，尚</a:t>
            </a:r>
            <a:r>
              <a:rPr lang="zh-CN" altLang="en-US" sz="2300" dirty="0" smtClean="0">
                <a:latin typeface="宋体" pitchFamily="2" charset="-122"/>
                <a:ea typeface="宋体" pitchFamily="2" charset="-122"/>
              </a:rPr>
              <a:t>需进一步抽样或进一步搜集</a:t>
            </a:r>
            <a:r>
              <a:rPr lang="zh-CN" altLang="en-US" sz="2300" dirty="0" smtClean="0">
                <a:latin typeface="宋体" pitchFamily="2" charset="-122"/>
                <a:ea typeface="宋体" pitchFamily="2" charset="-122"/>
              </a:rPr>
              <a:t>先验信息。</a:t>
            </a:r>
            <a:endParaRPr lang="en-US" altLang="zh-CN" sz="2300" dirty="0" smtClean="0">
              <a:latin typeface="宋体" pitchFamily="2" charset="-122"/>
              <a:ea typeface="宋体" pitchFamily="2" charset="-122"/>
            </a:endParaRPr>
          </a:p>
          <a:p>
            <a:pPr>
              <a:buNone/>
            </a:pP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1746" name="Object 2"/>
          <p:cNvGraphicFramePr>
            <a:graphicFrameLocks noChangeAspect="1"/>
          </p:cNvGraphicFramePr>
          <p:nvPr/>
        </p:nvGraphicFramePr>
        <p:xfrm>
          <a:off x="1770441" y="1898640"/>
          <a:ext cx="944171" cy="387352"/>
        </p:xfrm>
        <a:graphic>
          <a:graphicData uri="http://schemas.openxmlformats.org/presentationml/2006/ole">
            <p:oleObj spid="_x0000_s31746" name="Equation" r:id="rId3" imgW="495000" imgH="203040" progId="Equation.DSMT4">
              <p:embed/>
            </p:oleObj>
          </a:graphicData>
        </a:graphic>
      </p:graphicFrame>
      <p:graphicFrame>
        <p:nvGraphicFramePr>
          <p:cNvPr id="31747" name="Object 3"/>
          <p:cNvGraphicFramePr>
            <a:graphicFrameLocks noChangeAspect="1"/>
          </p:cNvGraphicFramePr>
          <p:nvPr/>
        </p:nvGraphicFramePr>
        <p:xfrm>
          <a:off x="5408619" y="1885940"/>
          <a:ext cx="377827" cy="400052"/>
        </p:xfrm>
        <a:graphic>
          <a:graphicData uri="http://schemas.openxmlformats.org/presentationml/2006/ole">
            <p:oleObj spid="_x0000_s31747" name="Equation" r:id="rId4" imgW="215640" imgH="228600" progId="Equation.DSMT4">
              <p:embed/>
            </p:oleObj>
          </a:graphicData>
        </a:graphic>
      </p:graphicFrame>
      <p:graphicFrame>
        <p:nvGraphicFramePr>
          <p:cNvPr id="31748" name="Object 4"/>
          <p:cNvGraphicFramePr>
            <a:graphicFrameLocks noChangeAspect="1"/>
          </p:cNvGraphicFramePr>
          <p:nvPr/>
        </p:nvGraphicFramePr>
        <p:xfrm>
          <a:off x="6000760" y="1885940"/>
          <a:ext cx="333377" cy="400052"/>
        </p:xfrm>
        <a:graphic>
          <a:graphicData uri="http://schemas.openxmlformats.org/presentationml/2006/ole">
            <p:oleObj spid="_x0000_s31748" name="Equation" r:id="rId5" imgW="190440" imgH="228600" progId="Equation.DSMT4">
              <p:embed/>
            </p:oleObj>
          </a:graphicData>
        </a:graphic>
      </p:graphicFrame>
      <p:graphicFrame>
        <p:nvGraphicFramePr>
          <p:cNvPr id="31749" name="Object 5"/>
          <p:cNvGraphicFramePr>
            <a:graphicFrameLocks noChangeAspect="1"/>
          </p:cNvGraphicFramePr>
          <p:nvPr/>
        </p:nvGraphicFramePr>
        <p:xfrm>
          <a:off x="2857488" y="2285992"/>
          <a:ext cx="3064685" cy="471490"/>
        </p:xfrm>
        <a:graphic>
          <a:graphicData uri="http://schemas.openxmlformats.org/presentationml/2006/ole">
            <p:oleObj spid="_x0000_s31749" name="Equation" r:id="rId6" imgW="1485720" imgH="228600" progId="Equation.DSMT4">
              <p:embed/>
            </p:oleObj>
          </a:graphicData>
        </a:graphic>
      </p:graphicFrame>
      <p:graphicFrame>
        <p:nvGraphicFramePr>
          <p:cNvPr id="31750" name="Object 6"/>
          <p:cNvGraphicFramePr>
            <a:graphicFrameLocks noChangeAspect="1"/>
          </p:cNvGraphicFramePr>
          <p:nvPr/>
        </p:nvGraphicFramePr>
        <p:xfrm>
          <a:off x="2071669" y="3057523"/>
          <a:ext cx="369095" cy="442915"/>
        </p:xfrm>
        <a:graphic>
          <a:graphicData uri="http://schemas.openxmlformats.org/presentationml/2006/ole">
            <p:oleObj spid="_x0000_s31750" name="Equation" r:id="rId7" imgW="190440" imgH="228600" progId="Equation.DSMT4">
              <p:embed/>
            </p:oleObj>
          </a:graphicData>
        </a:graphic>
      </p:graphicFrame>
      <p:graphicFrame>
        <p:nvGraphicFramePr>
          <p:cNvPr id="31751" name="Object 7"/>
          <p:cNvGraphicFramePr>
            <a:graphicFrameLocks noChangeAspect="1"/>
          </p:cNvGraphicFramePr>
          <p:nvPr/>
        </p:nvGraphicFramePr>
        <p:xfrm>
          <a:off x="2786050" y="3028948"/>
          <a:ext cx="366714" cy="471490"/>
        </p:xfrm>
        <a:graphic>
          <a:graphicData uri="http://schemas.openxmlformats.org/presentationml/2006/ole">
            <p:oleObj spid="_x0000_s31751" name="Equation" r:id="rId8" imgW="177480" imgH="228600" progId="Equation.DSMT4">
              <p:embed/>
            </p:oleObj>
          </a:graphicData>
        </a:graphic>
      </p:graphicFrame>
      <p:graphicFrame>
        <p:nvGraphicFramePr>
          <p:cNvPr id="31752" name="Object 8"/>
          <p:cNvGraphicFramePr>
            <a:graphicFrameLocks noChangeAspect="1"/>
          </p:cNvGraphicFramePr>
          <p:nvPr/>
        </p:nvGraphicFramePr>
        <p:xfrm>
          <a:off x="928662" y="3500438"/>
          <a:ext cx="1111256" cy="400052"/>
        </p:xfrm>
        <a:graphic>
          <a:graphicData uri="http://schemas.openxmlformats.org/presentationml/2006/ole">
            <p:oleObj spid="_x0000_s31752" name="Equation" r:id="rId9" imgW="634680" imgH="228600" progId="Equation.DSMT4">
              <p:embed/>
            </p:oleObj>
          </a:graphicData>
        </a:graphic>
      </p:graphicFrame>
      <p:graphicFrame>
        <p:nvGraphicFramePr>
          <p:cNvPr id="31753" name="Object 9"/>
          <p:cNvGraphicFramePr>
            <a:graphicFrameLocks noChangeAspect="1"/>
          </p:cNvGraphicFramePr>
          <p:nvPr/>
        </p:nvGraphicFramePr>
        <p:xfrm>
          <a:off x="2928926" y="3500438"/>
          <a:ext cx="377827" cy="400052"/>
        </p:xfrm>
        <a:graphic>
          <a:graphicData uri="http://schemas.openxmlformats.org/presentationml/2006/ole">
            <p:oleObj spid="_x0000_s31753" name="Equation" r:id="rId10" imgW="215640" imgH="228600" progId="Equation.DSMT4">
              <p:embed/>
            </p:oleObj>
          </a:graphicData>
        </a:graphic>
      </p:graphicFrame>
      <p:graphicFrame>
        <p:nvGraphicFramePr>
          <p:cNvPr id="31754" name="Object 10"/>
          <p:cNvGraphicFramePr>
            <a:graphicFrameLocks noChangeAspect="1"/>
          </p:cNvGraphicFramePr>
          <p:nvPr/>
        </p:nvGraphicFramePr>
        <p:xfrm>
          <a:off x="3857620" y="3500438"/>
          <a:ext cx="1111259" cy="400053"/>
        </p:xfrm>
        <a:graphic>
          <a:graphicData uri="http://schemas.openxmlformats.org/presentationml/2006/ole">
            <p:oleObj spid="_x0000_s31754" name="Equation" r:id="rId11" imgW="634680" imgH="228600" progId="Equation.DSMT4">
              <p:embed/>
            </p:oleObj>
          </a:graphicData>
        </a:graphic>
      </p:graphicFrame>
      <p:graphicFrame>
        <p:nvGraphicFramePr>
          <p:cNvPr id="31755" name="Object 11"/>
          <p:cNvGraphicFramePr>
            <a:graphicFrameLocks noChangeAspect="1"/>
          </p:cNvGraphicFramePr>
          <p:nvPr/>
        </p:nvGraphicFramePr>
        <p:xfrm>
          <a:off x="5857884" y="3500438"/>
          <a:ext cx="333376" cy="400052"/>
        </p:xfrm>
        <a:graphic>
          <a:graphicData uri="http://schemas.openxmlformats.org/presentationml/2006/ole">
            <p:oleObj spid="_x0000_s31755" name="Equation" r:id="rId12" imgW="190440" imgH="228600" progId="Equation.DSMT4">
              <p:embed/>
            </p:oleObj>
          </a:graphicData>
        </a:graphic>
      </p:graphicFrame>
      <p:graphicFrame>
        <p:nvGraphicFramePr>
          <p:cNvPr id="31757" name="Object 13"/>
          <p:cNvGraphicFramePr>
            <a:graphicFrameLocks noChangeAspect="1"/>
          </p:cNvGraphicFramePr>
          <p:nvPr/>
        </p:nvGraphicFramePr>
        <p:xfrm>
          <a:off x="6818330" y="3500438"/>
          <a:ext cx="1111256" cy="400052"/>
        </p:xfrm>
        <a:graphic>
          <a:graphicData uri="http://schemas.openxmlformats.org/presentationml/2006/ole">
            <p:oleObj spid="_x0000_s31757" name="Equation" r:id="rId13" imgW="634680" imgH="228600" progId="Equation.DSMT4">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p:txBody>
          <a:bodyPr>
            <a:normAutofit/>
          </a:bodyPr>
          <a:lstStyle/>
          <a:p>
            <a:pPr>
              <a:lnSpc>
                <a:spcPct val="150000"/>
              </a:lnSpc>
            </a:pPr>
            <a:r>
              <a:rPr lang="zh-CN" altLang="en-US" dirty="0" smtClean="0">
                <a:latin typeface="宋体" pitchFamily="2" charset="-122"/>
                <a:ea typeface="宋体" pitchFamily="2" charset="-122"/>
              </a:rPr>
              <a:t>第一节 条件方法</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第二节 估计</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第三节 区间估计</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第四节 假设检验</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第五节 预测</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第六节 似然原理</a:t>
            </a:r>
            <a:endParaRPr lang="en-US" altLang="zh-CN" dirty="0" smtClean="0">
              <a:latin typeface="宋体" pitchFamily="2" charset="-122"/>
              <a:ea typeface="宋体" pitchFamily="2" charset="-122"/>
            </a:endParaRPr>
          </a:p>
          <a:p>
            <a:endParaRPr lang="zh-CN" altLang="en-US" dirty="0">
              <a:latin typeface="宋体" pitchFamily="2" charset="-122"/>
              <a:ea typeface="宋体" pitchFamily="2" charset="-122"/>
            </a:endParaRPr>
          </a:p>
        </p:txBody>
      </p:sp>
      <p:sp>
        <p:nvSpPr>
          <p:cNvPr id="4" name="标题 3"/>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第二章</a:t>
            </a:r>
            <a:r>
              <a:rPr lang="en-US" altLang="zh-CN" sz="4000" dirty="0" smtClean="0">
                <a:solidFill>
                  <a:schemeClr val="tx1"/>
                </a:solidFill>
                <a:effectLst/>
                <a:latin typeface="隶书" pitchFamily="49" charset="-122"/>
                <a:ea typeface="隶书" pitchFamily="49" charset="-122"/>
              </a:rPr>
              <a:t> </a:t>
            </a:r>
            <a:r>
              <a:rPr lang="zh-CN" altLang="en-US" sz="4000" dirty="0" smtClean="0">
                <a:solidFill>
                  <a:schemeClr val="tx1"/>
                </a:solidFill>
                <a:effectLst/>
                <a:latin typeface="隶书" pitchFamily="49" charset="-122"/>
                <a:ea typeface="隶书" pitchFamily="49" charset="-122"/>
              </a:rPr>
              <a:t>贝叶斯推断</a:t>
            </a:r>
            <a:endParaRPr lang="zh-CN" altLang="en-US" sz="4000" dirty="0">
              <a:solidFill>
                <a:schemeClr val="tx1"/>
              </a:solidFill>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2.4.2 </a:t>
            </a:r>
            <a:r>
              <a:rPr lang="zh-CN" altLang="en-US" sz="2300" dirty="0" smtClean="0">
                <a:latin typeface="宋体" pitchFamily="2" charset="-122"/>
                <a:ea typeface="宋体" pitchFamily="2" charset="-122"/>
              </a:rPr>
              <a:t>贝叶斯因子</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定义</a:t>
            </a:r>
            <a:r>
              <a:rPr lang="en-US" altLang="zh-CN" sz="2300" dirty="0" smtClean="0">
                <a:latin typeface="宋体" pitchFamily="2" charset="-122"/>
                <a:ea typeface="宋体" pitchFamily="2" charset="-122"/>
              </a:rPr>
              <a:t>2.4.1</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a:t>
            </a:r>
            <a:r>
              <a:rPr lang="zh-CN" altLang="en-US" sz="2300" dirty="0" smtClean="0">
                <a:latin typeface="宋体" pitchFamily="2" charset="-122"/>
                <a:ea typeface="宋体" pitchFamily="2" charset="-122"/>
              </a:rPr>
              <a:t>两个</a:t>
            </a:r>
            <a:r>
              <a:rPr lang="zh-CN" altLang="en-US" sz="2300" dirty="0" smtClean="0">
                <a:latin typeface="宋体" pitchFamily="2" charset="-122"/>
                <a:ea typeface="宋体" pitchFamily="2" charset="-122"/>
              </a:rPr>
              <a:t>假设  与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的先验概率分别</a:t>
            </a:r>
            <a:r>
              <a:rPr lang="zh-CN" altLang="en-US" sz="2300" dirty="0" smtClean="0">
                <a:latin typeface="宋体" pitchFamily="2" charset="-122"/>
                <a:ea typeface="宋体" pitchFamily="2" charset="-122"/>
              </a:rPr>
              <a:t>为  与  后验概率分别为</a:t>
            </a:r>
            <a:r>
              <a:rPr lang="en-US" altLang="zh-CN" sz="2300" dirty="0" smtClean="0">
                <a:latin typeface="宋体" pitchFamily="2" charset="-122"/>
                <a:ea typeface="宋体" pitchFamily="2" charset="-122"/>
              </a:rPr>
              <a:t> </a:t>
            </a: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，则称</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为</a:t>
            </a:r>
            <a:r>
              <a:rPr lang="zh-CN" altLang="en-US" sz="2300" dirty="0" smtClean="0">
                <a:solidFill>
                  <a:schemeClr val="accent3"/>
                </a:solidFill>
                <a:latin typeface="宋体" pitchFamily="2" charset="-122"/>
                <a:ea typeface="宋体" pitchFamily="2" charset="-122"/>
              </a:rPr>
              <a:t>贝叶斯</a:t>
            </a:r>
            <a:r>
              <a:rPr lang="zh-CN" altLang="en-US" sz="2300" dirty="0" smtClean="0">
                <a:solidFill>
                  <a:schemeClr val="accent3"/>
                </a:solidFill>
                <a:latin typeface="宋体" pitchFamily="2" charset="-122"/>
                <a:ea typeface="宋体" pitchFamily="2" charset="-122"/>
              </a:rPr>
              <a:t>因子</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从这个定义</a:t>
            </a:r>
            <a:r>
              <a:rPr lang="zh-CN" altLang="en-US" sz="2300" dirty="0" smtClean="0">
                <a:latin typeface="宋体" pitchFamily="2" charset="-122"/>
                <a:ea typeface="宋体" pitchFamily="2" charset="-122"/>
              </a:rPr>
              <a:t>可见</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贝叶斯</a:t>
            </a:r>
            <a:r>
              <a:rPr lang="zh-CN" altLang="en-US" sz="2300" dirty="0" smtClean="0">
                <a:latin typeface="宋体" pitchFamily="2" charset="-122"/>
                <a:ea typeface="宋体" pitchFamily="2" charset="-122"/>
              </a:rPr>
              <a:t>因子既依赖于</a:t>
            </a:r>
            <a:r>
              <a:rPr lang="zh-CN" altLang="en-US" sz="2300" dirty="0" smtClean="0">
                <a:latin typeface="宋体" pitchFamily="2" charset="-122"/>
                <a:ea typeface="宋体" pitchFamily="2" charset="-122"/>
              </a:rPr>
              <a:t>数据</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又</a:t>
            </a:r>
            <a:r>
              <a:rPr lang="zh-CN" altLang="en-US" sz="2300" dirty="0" smtClean="0">
                <a:latin typeface="宋体" pitchFamily="2" charset="-122"/>
                <a:ea typeface="宋体" pitchFamily="2" charset="-122"/>
              </a:rPr>
              <a:t>依赖于</a:t>
            </a:r>
            <a:r>
              <a:rPr lang="zh-CN" altLang="en-US" sz="2300" dirty="0" smtClean="0">
                <a:latin typeface="宋体" pitchFamily="2" charset="-122"/>
                <a:ea typeface="宋体" pitchFamily="2" charset="-122"/>
              </a:rPr>
              <a:t>先验分布</a:t>
            </a:r>
            <a:r>
              <a:rPr lang="en-US"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对</a:t>
            </a:r>
            <a:r>
              <a:rPr lang="zh-CN" altLang="en-US" sz="2300" dirty="0" smtClean="0">
                <a:latin typeface="宋体" pitchFamily="2" charset="-122"/>
                <a:ea typeface="宋体" pitchFamily="2" charset="-122"/>
              </a:rPr>
              <a:t>两种</a:t>
            </a:r>
            <a:r>
              <a:rPr lang="zh-CN" altLang="en-US" sz="2300" dirty="0" smtClean="0">
                <a:latin typeface="宋体" pitchFamily="2" charset="-122"/>
                <a:ea typeface="宋体" pitchFamily="2" charset="-122"/>
              </a:rPr>
              <a:t>机会</a:t>
            </a:r>
            <a:r>
              <a:rPr lang="zh-CN" altLang="en-US" sz="2300" dirty="0" smtClean="0">
                <a:latin typeface="宋体" pitchFamily="2" charset="-122"/>
                <a:ea typeface="宋体" pitchFamily="2" charset="-122"/>
              </a:rPr>
              <a:t>比</a:t>
            </a:r>
            <a:r>
              <a:rPr lang="zh-CN" altLang="en-US" sz="2300" dirty="0" smtClean="0">
                <a:latin typeface="宋体" pitchFamily="2" charset="-122"/>
                <a:ea typeface="宋体" pitchFamily="2" charset="-122"/>
              </a:rPr>
              <a:t>相除</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很多人（包括</a:t>
            </a:r>
            <a:r>
              <a:rPr lang="zh-CN" altLang="en-US" sz="2300" dirty="0" smtClean="0">
                <a:latin typeface="宋体" pitchFamily="2" charset="-122"/>
                <a:ea typeface="宋体" pitchFamily="2" charset="-122"/>
              </a:rPr>
              <a:t>非贝叶斯</a:t>
            </a:r>
            <a:r>
              <a:rPr lang="zh-CN" altLang="en-US" sz="2300" dirty="0" smtClean="0">
                <a:latin typeface="宋体" pitchFamily="2" charset="-122"/>
                <a:ea typeface="宋体" pitchFamily="2" charset="-122"/>
              </a:rPr>
              <a:t>学者）认为，这会</a:t>
            </a:r>
            <a:r>
              <a:rPr lang="zh-CN" altLang="en-US" sz="2300" dirty="0" smtClean="0">
                <a:latin typeface="宋体" pitchFamily="2" charset="-122"/>
                <a:ea typeface="宋体" pitchFamily="2" charset="-122"/>
              </a:rPr>
              <a:t>减弱先验分布的</a:t>
            </a:r>
            <a:r>
              <a:rPr lang="zh-CN" altLang="en-US" sz="2300" dirty="0" smtClean="0">
                <a:latin typeface="宋体" pitchFamily="2" charset="-122"/>
                <a:ea typeface="宋体" pitchFamily="2" charset="-122"/>
              </a:rPr>
              <a:t>影响，突出数据的影响，从</a:t>
            </a:r>
            <a:r>
              <a:rPr lang="zh-CN" altLang="en-US" sz="2300" dirty="0" smtClean="0">
                <a:latin typeface="宋体" pitchFamily="2" charset="-122"/>
                <a:ea typeface="宋体" pitchFamily="2" charset="-122"/>
              </a:rPr>
              <a:t>这个角度</a:t>
            </a:r>
            <a:r>
              <a:rPr lang="zh-CN" altLang="en-US" sz="2300" dirty="0" smtClean="0">
                <a:latin typeface="宋体" pitchFamily="2" charset="-122"/>
                <a:ea typeface="宋体" pitchFamily="2" charset="-122"/>
              </a:rPr>
              <a:t>看，贝叶斯因子</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是数据</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支持</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的程度。</a:t>
            </a:r>
            <a:endParaRPr lang="en-US" altLang="zh-CN" sz="2300" dirty="0" smtClean="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2770" name="Object 2"/>
          <p:cNvGraphicFramePr>
            <a:graphicFrameLocks noChangeAspect="1"/>
          </p:cNvGraphicFramePr>
          <p:nvPr/>
        </p:nvGraphicFramePr>
        <p:xfrm>
          <a:off x="2327260" y="2357430"/>
          <a:ext cx="315914" cy="355403"/>
        </p:xfrm>
        <a:graphic>
          <a:graphicData uri="http://schemas.openxmlformats.org/presentationml/2006/ole">
            <p:oleObj spid="_x0000_s32770" name="Equation" r:id="rId3" imgW="203040" imgH="228600" progId="Equation.DSMT4">
              <p:embed/>
            </p:oleObj>
          </a:graphicData>
        </a:graphic>
      </p:graphicFrame>
      <p:graphicFrame>
        <p:nvGraphicFramePr>
          <p:cNvPr id="32771" name="Object 3"/>
          <p:cNvGraphicFramePr>
            <a:graphicFrameLocks noChangeAspect="1"/>
          </p:cNvGraphicFramePr>
          <p:nvPr/>
        </p:nvGraphicFramePr>
        <p:xfrm>
          <a:off x="2928926" y="2314568"/>
          <a:ext cx="333377" cy="400052"/>
        </p:xfrm>
        <a:graphic>
          <a:graphicData uri="http://schemas.openxmlformats.org/presentationml/2006/ole">
            <p:oleObj spid="_x0000_s32771" name="Equation" r:id="rId4" imgW="190440" imgH="228600" progId="Equation.DSMT4">
              <p:embed/>
            </p:oleObj>
          </a:graphicData>
        </a:graphic>
      </p:graphicFrame>
      <p:graphicFrame>
        <p:nvGraphicFramePr>
          <p:cNvPr id="32772" name="Object 4"/>
          <p:cNvGraphicFramePr>
            <a:graphicFrameLocks noChangeAspect="1"/>
          </p:cNvGraphicFramePr>
          <p:nvPr/>
        </p:nvGraphicFramePr>
        <p:xfrm>
          <a:off x="5500694" y="2285992"/>
          <a:ext cx="374652" cy="481695"/>
        </p:xfrm>
        <a:graphic>
          <a:graphicData uri="http://schemas.openxmlformats.org/presentationml/2006/ole">
            <p:oleObj spid="_x0000_s32772" name="Equation" r:id="rId5" imgW="177480" imgH="228600" progId="Equation.DSMT4">
              <p:embed/>
            </p:oleObj>
          </a:graphicData>
        </a:graphic>
      </p:graphicFrame>
      <p:graphicFrame>
        <p:nvGraphicFramePr>
          <p:cNvPr id="32773" name="Object 5"/>
          <p:cNvGraphicFramePr>
            <a:graphicFrameLocks noChangeAspect="1"/>
          </p:cNvGraphicFramePr>
          <p:nvPr/>
        </p:nvGraphicFramePr>
        <p:xfrm>
          <a:off x="6143636" y="2285992"/>
          <a:ext cx="340521" cy="471490"/>
        </p:xfrm>
        <a:graphic>
          <a:graphicData uri="http://schemas.openxmlformats.org/presentationml/2006/ole">
            <p:oleObj spid="_x0000_s32773" name="Equation" r:id="rId6" imgW="164880" imgH="228600" progId="Equation.DSMT4">
              <p:embed/>
            </p:oleObj>
          </a:graphicData>
        </a:graphic>
      </p:graphicFrame>
      <p:graphicFrame>
        <p:nvGraphicFramePr>
          <p:cNvPr id="32774" name="Object 6"/>
          <p:cNvGraphicFramePr>
            <a:graphicFrameLocks noChangeAspect="1"/>
          </p:cNvGraphicFramePr>
          <p:nvPr/>
        </p:nvGraphicFramePr>
        <p:xfrm>
          <a:off x="928662" y="2714620"/>
          <a:ext cx="333377" cy="400052"/>
        </p:xfrm>
        <a:graphic>
          <a:graphicData uri="http://schemas.openxmlformats.org/presentationml/2006/ole">
            <p:oleObj spid="_x0000_s32774" name="Equation" r:id="rId7" imgW="190440" imgH="228600" progId="Equation.DSMT4">
              <p:embed/>
            </p:oleObj>
          </a:graphicData>
        </a:graphic>
      </p:graphicFrame>
      <p:graphicFrame>
        <p:nvGraphicFramePr>
          <p:cNvPr id="32775" name="Object 7"/>
          <p:cNvGraphicFramePr>
            <a:graphicFrameLocks noChangeAspect="1"/>
          </p:cNvGraphicFramePr>
          <p:nvPr/>
        </p:nvGraphicFramePr>
        <p:xfrm>
          <a:off x="1500166" y="2714620"/>
          <a:ext cx="311152" cy="400052"/>
        </p:xfrm>
        <a:graphic>
          <a:graphicData uri="http://schemas.openxmlformats.org/presentationml/2006/ole">
            <p:oleObj spid="_x0000_s32775" name="Equation" r:id="rId8" imgW="177480" imgH="228600" progId="Equation.DSMT4">
              <p:embed/>
            </p:oleObj>
          </a:graphicData>
        </a:graphic>
      </p:graphicFrame>
      <p:pic>
        <p:nvPicPr>
          <p:cNvPr id="10" name="图片 9" descr="图像 10.png"/>
          <p:cNvPicPr>
            <a:picLocks noChangeAspect="1"/>
          </p:cNvPicPr>
          <p:nvPr/>
        </p:nvPicPr>
        <p:blipFill>
          <a:blip r:embed="rId9"/>
          <a:stretch>
            <a:fillRect/>
          </a:stretch>
        </p:blipFill>
        <p:spPr>
          <a:xfrm>
            <a:off x="2428860" y="3000372"/>
            <a:ext cx="4454793" cy="952505"/>
          </a:xfrm>
          <a:prstGeom prst="rect">
            <a:avLst/>
          </a:prstGeom>
        </p:spPr>
      </p:pic>
      <p:graphicFrame>
        <p:nvGraphicFramePr>
          <p:cNvPr id="32776" name="Object 8"/>
          <p:cNvGraphicFramePr>
            <a:graphicFrameLocks noChangeAspect="1"/>
          </p:cNvGraphicFramePr>
          <p:nvPr/>
        </p:nvGraphicFramePr>
        <p:xfrm>
          <a:off x="3448044" y="5357826"/>
          <a:ext cx="838204" cy="471490"/>
        </p:xfrm>
        <a:graphic>
          <a:graphicData uri="http://schemas.openxmlformats.org/presentationml/2006/ole">
            <p:oleObj spid="_x0000_s32776" name="Equation" r:id="rId10" imgW="406080" imgH="228600" progId="Equation.DSMT4">
              <p:embed/>
            </p:oleObj>
          </a:graphicData>
        </a:graphic>
      </p:graphicFrame>
      <p:graphicFrame>
        <p:nvGraphicFramePr>
          <p:cNvPr id="32777" name="Object 9"/>
          <p:cNvGraphicFramePr>
            <a:graphicFrameLocks noChangeAspect="1"/>
          </p:cNvGraphicFramePr>
          <p:nvPr/>
        </p:nvGraphicFramePr>
        <p:xfrm>
          <a:off x="5834072" y="5429264"/>
          <a:ext cx="381002" cy="428628"/>
        </p:xfrm>
        <a:graphic>
          <a:graphicData uri="http://schemas.openxmlformats.org/presentationml/2006/ole">
            <p:oleObj spid="_x0000_s32777" name="Equation" r:id="rId11" imgW="203040" imgH="228600" progId="Equation.DSMT4">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2.4.3 </a:t>
            </a:r>
            <a:r>
              <a:rPr lang="zh-CN" altLang="en-US" sz="2300" dirty="0" smtClean="0">
                <a:latin typeface="宋体" pitchFamily="2" charset="-122"/>
                <a:ea typeface="宋体" pitchFamily="2" charset="-122"/>
              </a:rPr>
              <a:t>简单假设       对简单假设</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在这种</a:t>
            </a:r>
            <a:r>
              <a:rPr lang="zh-CN" altLang="en-US" sz="2300" dirty="0" smtClean="0">
                <a:latin typeface="宋体" pitchFamily="2" charset="-122"/>
                <a:ea typeface="宋体" pitchFamily="2" charset="-122"/>
              </a:rPr>
              <a:t>场合，这</a:t>
            </a:r>
            <a:r>
              <a:rPr lang="zh-CN" altLang="en-US" sz="2300" dirty="0" smtClean="0">
                <a:latin typeface="宋体" pitchFamily="2" charset="-122"/>
                <a:ea typeface="宋体" pitchFamily="2" charset="-122"/>
              </a:rPr>
              <a:t>两种简单假设的后验概率分别</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a:t>
            </a:r>
            <a:r>
              <a:rPr lang="en-US" altLang="zh-CN" sz="2300" dirty="0" smtClean="0">
                <a:latin typeface="宋体" pitchFamily="2" charset="-122"/>
                <a:ea typeface="宋体" pitchFamily="2" charset="-122"/>
              </a:rPr>
              <a:t>p(x|</a:t>
            </a:r>
            <a:r>
              <a:rPr lang="el-GR" altLang="zh-CN" sz="2300" dirty="0" smtClean="0">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为</a:t>
            </a:r>
            <a:r>
              <a:rPr lang="zh-CN" altLang="en-US" sz="2300" dirty="0" smtClean="0">
                <a:latin typeface="宋体" pitchFamily="2" charset="-122"/>
                <a:ea typeface="宋体" pitchFamily="2" charset="-122"/>
              </a:rPr>
              <a:t>样本的</a:t>
            </a:r>
            <a:r>
              <a:rPr lang="zh-CN" altLang="en-US" sz="2300" dirty="0" smtClean="0">
                <a:latin typeface="宋体" pitchFamily="2" charset="-122"/>
                <a:ea typeface="宋体" pitchFamily="2" charset="-122"/>
              </a:rPr>
              <a:t>分布</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这时</a:t>
            </a:r>
            <a:r>
              <a:rPr lang="zh-CN" altLang="en-US" sz="2300" dirty="0" smtClean="0">
                <a:latin typeface="宋体" pitchFamily="2" charset="-122"/>
                <a:ea typeface="宋体" pitchFamily="2" charset="-122"/>
              </a:rPr>
              <a:t>后验机会比</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欲要拒绝</a:t>
            </a:r>
            <a:r>
              <a:rPr lang="zh-CN" altLang="en-US" sz="2300" dirty="0" smtClean="0">
                <a:latin typeface="宋体" pitchFamily="2" charset="-122"/>
                <a:ea typeface="宋体" pitchFamily="2" charset="-122"/>
              </a:rPr>
              <a:t>原假设</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则</a:t>
            </a:r>
            <a:r>
              <a:rPr lang="zh-CN" altLang="en-US" sz="2300" dirty="0" smtClean="0">
                <a:latin typeface="宋体" pitchFamily="2" charset="-122"/>
                <a:ea typeface="宋体" pitchFamily="2" charset="-122"/>
              </a:rPr>
              <a:t>必须</a:t>
            </a:r>
            <a:r>
              <a:rPr lang="zh-CN" altLang="en-US" sz="2300" dirty="0" smtClean="0">
                <a:latin typeface="宋体" pitchFamily="2" charset="-122"/>
                <a:ea typeface="宋体" pitchFamily="2" charset="-122"/>
              </a:rPr>
              <a:t>有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即要求两密度函数值之比大于</a:t>
            </a:r>
            <a:r>
              <a:rPr lang="zh-CN" altLang="en-US" sz="2300" dirty="0" smtClean="0">
                <a:latin typeface="宋体" pitchFamily="2" charset="-122"/>
                <a:ea typeface="宋体" pitchFamily="2" charset="-122"/>
              </a:rPr>
              <a:t>临界值</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a:t>
            </a:r>
            <a:r>
              <a:rPr lang="zh-CN" altLang="en-US" sz="2300" dirty="0" smtClean="0">
                <a:latin typeface="宋体" pitchFamily="2" charset="-122"/>
                <a:ea typeface="宋体" pitchFamily="2" charset="-122"/>
              </a:rPr>
              <a:t>正是著名的</a:t>
            </a:r>
            <a:r>
              <a:rPr lang="zh-CN" altLang="en-US" sz="2300" dirty="0" smtClean="0">
                <a:latin typeface="宋体" pitchFamily="2" charset="-122"/>
                <a:ea typeface="宋体" pitchFamily="2" charset="-122"/>
              </a:rPr>
              <a:t>奈曼</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皮尔逊</a:t>
            </a:r>
            <a:r>
              <a:rPr lang="zh-CN" altLang="en-US" sz="2300" dirty="0" smtClean="0">
                <a:latin typeface="宋体" pitchFamily="2" charset="-122"/>
                <a:ea typeface="宋体" pitchFamily="2" charset="-122"/>
              </a:rPr>
              <a:t>引理的基本</a:t>
            </a:r>
            <a:r>
              <a:rPr lang="zh-CN" altLang="en-US" sz="2300" dirty="0" smtClean="0">
                <a:latin typeface="宋体" pitchFamily="2" charset="-122"/>
                <a:ea typeface="宋体" pitchFamily="2" charset="-122"/>
              </a:rPr>
              <a:t>结果，从</a:t>
            </a:r>
            <a:r>
              <a:rPr lang="zh-CN" altLang="en-US" sz="2300" dirty="0" smtClean="0">
                <a:latin typeface="宋体" pitchFamily="2" charset="-122"/>
                <a:ea typeface="宋体" pitchFamily="2" charset="-122"/>
              </a:rPr>
              <a:t>贝叶斯观点</a:t>
            </a:r>
            <a:r>
              <a:rPr lang="zh-CN" altLang="en-US" sz="2300" dirty="0" smtClean="0">
                <a:latin typeface="宋体" pitchFamily="2" charset="-122"/>
                <a:ea typeface="宋体" pitchFamily="2" charset="-122"/>
              </a:rPr>
              <a:t>看，这个</a:t>
            </a:r>
            <a:r>
              <a:rPr lang="zh-CN" altLang="en-US" sz="2300" dirty="0" smtClean="0">
                <a:latin typeface="宋体" pitchFamily="2" charset="-122"/>
                <a:ea typeface="宋体" pitchFamily="2" charset="-122"/>
              </a:rPr>
              <a:t>临界值就是两个先验概率</a:t>
            </a:r>
            <a:r>
              <a:rPr lang="zh-CN" altLang="en-US" sz="2300" dirty="0" smtClean="0">
                <a:latin typeface="宋体" pitchFamily="2" charset="-122"/>
                <a:ea typeface="宋体" pitchFamily="2" charset="-122"/>
              </a:rPr>
              <a:t>比。</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3794" name="Object 2"/>
          <p:cNvGraphicFramePr>
            <a:graphicFrameLocks noChangeAspect="1"/>
          </p:cNvGraphicFramePr>
          <p:nvPr/>
        </p:nvGraphicFramePr>
        <p:xfrm>
          <a:off x="2857488" y="1571612"/>
          <a:ext cx="1143008" cy="419880"/>
        </p:xfrm>
        <a:graphic>
          <a:graphicData uri="http://schemas.openxmlformats.org/presentationml/2006/ole">
            <p:oleObj spid="_x0000_s33794" name="Equation" r:id="rId3" imgW="622080" imgH="228600" progId="Equation.DSMT4">
              <p:embed/>
            </p:oleObj>
          </a:graphicData>
        </a:graphic>
      </p:graphicFrame>
      <p:graphicFrame>
        <p:nvGraphicFramePr>
          <p:cNvPr id="33795" name="Object 3"/>
          <p:cNvGraphicFramePr>
            <a:graphicFrameLocks noChangeAspect="1"/>
          </p:cNvGraphicFramePr>
          <p:nvPr/>
        </p:nvGraphicFramePr>
        <p:xfrm>
          <a:off x="5357819" y="1533916"/>
          <a:ext cx="1143008" cy="437748"/>
        </p:xfrm>
        <a:graphic>
          <a:graphicData uri="http://schemas.openxmlformats.org/presentationml/2006/ole">
            <p:oleObj spid="_x0000_s33795" name="Equation" r:id="rId4" imgW="596880" imgH="228600" progId="Equation.DSMT4">
              <p:embed/>
            </p:oleObj>
          </a:graphicData>
        </a:graphic>
      </p:graphicFrame>
      <p:pic>
        <p:nvPicPr>
          <p:cNvPr id="6" name="图片 5" descr="图像 11.png"/>
          <p:cNvPicPr>
            <a:picLocks noChangeAspect="1"/>
          </p:cNvPicPr>
          <p:nvPr/>
        </p:nvPicPr>
        <p:blipFill>
          <a:blip r:embed="rId5"/>
          <a:stretch>
            <a:fillRect/>
          </a:stretch>
        </p:blipFill>
        <p:spPr>
          <a:xfrm>
            <a:off x="857224" y="2428868"/>
            <a:ext cx="6248424" cy="781053"/>
          </a:xfrm>
          <a:prstGeom prst="rect">
            <a:avLst/>
          </a:prstGeom>
        </p:spPr>
      </p:pic>
      <p:graphicFrame>
        <p:nvGraphicFramePr>
          <p:cNvPr id="33796" name="Object 4"/>
          <p:cNvGraphicFramePr>
            <a:graphicFrameLocks noChangeAspect="1"/>
          </p:cNvGraphicFramePr>
          <p:nvPr/>
        </p:nvGraphicFramePr>
        <p:xfrm>
          <a:off x="6643702" y="3214686"/>
          <a:ext cx="1643074" cy="681275"/>
        </p:xfrm>
        <a:graphic>
          <a:graphicData uri="http://schemas.openxmlformats.org/presentationml/2006/ole">
            <p:oleObj spid="_x0000_s33796" name="Equation" r:id="rId6" imgW="1041120" imgH="431640" progId="Equation.DSMT4">
              <p:embed/>
            </p:oleObj>
          </a:graphicData>
        </a:graphic>
      </p:graphicFrame>
      <p:graphicFrame>
        <p:nvGraphicFramePr>
          <p:cNvPr id="33797" name="Object 5"/>
          <p:cNvGraphicFramePr>
            <a:graphicFrameLocks noChangeAspect="1"/>
          </p:cNvGraphicFramePr>
          <p:nvPr/>
        </p:nvGraphicFramePr>
        <p:xfrm>
          <a:off x="2857488" y="3929066"/>
          <a:ext cx="1089030" cy="400052"/>
        </p:xfrm>
        <a:graphic>
          <a:graphicData uri="http://schemas.openxmlformats.org/presentationml/2006/ole">
            <p:oleObj spid="_x0000_s33797" name="Equation" r:id="rId7" imgW="622080" imgH="228600" progId="Equation.DSMT4">
              <p:embed/>
            </p:oleObj>
          </a:graphicData>
        </a:graphic>
      </p:graphicFrame>
      <p:graphicFrame>
        <p:nvGraphicFramePr>
          <p:cNvPr id="33798" name="Object 6"/>
          <p:cNvGraphicFramePr>
            <a:graphicFrameLocks noChangeAspect="1"/>
          </p:cNvGraphicFramePr>
          <p:nvPr/>
        </p:nvGraphicFramePr>
        <p:xfrm>
          <a:off x="5214942" y="3929066"/>
          <a:ext cx="1309694" cy="471490"/>
        </p:xfrm>
        <a:graphic>
          <a:graphicData uri="http://schemas.openxmlformats.org/presentationml/2006/ole">
            <p:oleObj spid="_x0000_s33798" name="Equation" r:id="rId8" imgW="634680" imgH="228600" progId="Equation.DSMT4">
              <p:embed/>
            </p:oleObj>
          </a:graphicData>
        </a:graphic>
      </p:graphicFrame>
      <p:graphicFrame>
        <p:nvGraphicFramePr>
          <p:cNvPr id="33799" name="Object 7"/>
          <p:cNvGraphicFramePr>
            <a:graphicFrameLocks noChangeAspect="1"/>
          </p:cNvGraphicFramePr>
          <p:nvPr/>
        </p:nvGraphicFramePr>
        <p:xfrm>
          <a:off x="3500430" y="4429132"/>
          <a:ext cx="1500198" cy="718404"/>
        </p:xfrm>
        <a:graphic>
          <a:graphicData uri="http://schemas.openxmlformats.org/presentationml/2006/ole">
            <p:oleObj spid="_x0000_s33799" name="Equation" r:id="rId9" imgW="901440" imgH="431640" progId="Equation.DSMT4">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2300" dirty="0" smtClean="0">
                <a:latin typeface="宋体" pitchFamily="2" charset="-122"/>
                <a:ea typeface="宋体" pitchFamily="2" charset="-122"/>
              </a:rPr>
              <a:t>这种场合下的贝叶斯因子</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它</a:t>
            </a:r>
            <a:r>
              <a:rPr lang="zh-CN" altLang="en-US" sz="2300" dirty="0" smtClean="0">
                <a:latin typeface="宋体" pitchFamily="2" charset="-122"/>
                <a:ea typeface="宋体" pitchFamily="2" charset="-122"/>
              </a:rPr>
              <a:t>不依赖于</a:t>
            </a:r>
            <a:r>
              <a:rPr lang="zh-CN" altLang="en-US" sz="2300" dirty="0" smtClean="0">
                <a:latin typeface="宋体" pitchFamily="2" charset="-122"/>
                <a:ea typeface="宋体" pitchFamily="2" charset="-122"/>
              </a:rPr>
              <a:t>先验分布，仅</a:t>
            </a:r>
            <a:r>
              <a:rPr lang="zh-CN" altLang="en-US" sz="2300" dirty="0" smtClean="0">
                <a:latin typeface="宋体" pitchFamily="2" charset="-122"/>
                <a:ea typeface="宋体" pitchFamily="2" charset="-122"/>
              </a:rPr>
              <a:t>依赖于样本的</a:t>
            </a:r>
            <a:r>
              <a:rPr lang="zh-CN" altLang="en-US" sz="2300" dirty="0" smtClean="0">
                <a:latin typeface="宋体" pitchFamily="2" charset="-122"/>
                <a:ea typeface="宋体" pitchFamily="2" charset="-122"/>
              </a:rPr>
              <a:t>似然比，这时</a:t>
            </a:r>
            <a:r>
              <a:rPr lang="zh-CN" altLang="en-US" sz="2300" dirty="0" smtClean="0">
                <a:latin typeface="宋体" pitchFamily="2" charset="-122"/>
                <a:ea typeface="宋体" pitchFamily="2" charset="-122"/>
              </a:rPr>
              <a:t>贝叶斯因子的大小表示了</a:t>
            </a:r>
            <a:r>
              <a:rPr lang="zh-CN" altLang="en-US" sz="2300" dirty="0" smtClean="0">
                <a:latin typeface="宋体" pitchFamily="2" charset="-122"/>
                <a:ea typeface="宋体" pitchFamily="2" charset="-122"/>
              </a:rPr>
              <a:t>样本</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支持  的程度</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4818" name="Object 2"/>
          <p:cNvGraphicFramePr>
            <a:graphicFrameLocks noChangeAspect="1"/>
          </p:cNvGraphicFramePr>
          <p:nvPr/>
        </p:nvGraphicFramePr>
        <p:xfrm>
          <a:off x="2428860" y="2071678"/>
          <a:ext cx="2796588" cy="785818"/>
        </p:xfrm>
        <a:graphic>
          <a:graphicData uri="http://schemas.openxmlformats.org/presentationml/2006/ole">
            <p:oleObj spid="_x0000_s34818" name="Equation" r:id="rId3" imgW="1536480" imgH="431640" progId="Equation.DSMT4">
              <p:embed/>
            </p:oleObj>
          </a:graphicData>
        </a:graphic>
      </p:graphicFrame>
      <p:graphicFrame>
        <p:nvGraphicFramePr>
          <p:cNvPr id="34819" name="Object 3"/>
          <p:cNvGraphicFramePr>
            <a:graphicFrameLocks noChangeAspect="1"/>
          </p:cNvGraphicFramePr>
          <p:nvPr/>
        </p:nvGraphicFramePr>
        <p:xfrm>
          <a:off x="4500562" y="3500438"/>
          <a:ext cx="315914" cy="355403"/>
        </p:xfrm>
        <a:graphic>
          <a:graphicData uri="http://schemas.openxmlformats.org/presentationml/2006/ole">
            <p:oleObj spid="_x0000_s34819" name="Equation" r:id="rId4" imgW="203040" imgH="228600" progId="Equation.DSMT4">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376672"/>
          </a:xfrm>
        </p:spPr>
        <p:txBody>
          <a:bodyPr>
            <a:normAutofit/>
          </a:bodyPr>
          <a:lstStyle/>
          <a:p>
            <a:r>
              <a:rPr lang="en-US" altLang="zh-CN" sz="2300" dirty="0" smtClean="0">
                <a:latin typeface="宋体" pitchFamily="2" charset="-122"/>
                <a:ea typeface="宋体" pitchFamily="2" charset="-122"/>
              </a:rPr>
              <a:t>2.4.4 </a:t>
            </a:r>
            <a:r>
              <a:rPr lang="zh-CN" altLang="en-US" sz="2300" dirty="0" smtClean="0">
                <a:latin typeface="宋体" pitchFamily="2" charset="-122"/>
                <a:ea typeface="宋体" pitchFamily="2" charset="-122"/>
              </a:rPr>
              <a:t>复杂假设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对</a:t>
            </a:r>
            <a:r>
              <a:rPr lang="zh-CN" altLang="en-US" sz="2300" dirty="0" smtClean="0">
                <a:latin typeface="宋体" pitchFamily="2" charset="-122"/>
                <a:ea typeface="宋体" pitchFamily="2" charset="-122"/>
              </a:rPr>
              <a:t>复杂</a:t>
            </a:r>
            <a:r>
              <a:rPr lang="zh-CN" altLang="en-US" sz="2300" dirty="0" smtClean="0">
                <a:latin typeface="宋体" pitchFamily="2" charset="-122"/>
                <a:ea typeface="宋体" pitchFamily="2" charset="-122"/>
              </a:rPr>
              <a:t>假设</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在这种</a:t>
            </a:r>
            <a:r>
              <a:rPr lang="zh-CN" altLang="en-US" sz="2300" dirty="0" smtClean="0">
                <a:latin typeface="宋体" pitchFamily="2" charset="-122"/>
                <a:ea typeface="宋体" pitchFamily="2" charset="-122"/>
              </a:rPr>
              <a:t>场合，贝叶斯</a:t>
            </a:r>
            <a:r>
              <a:rPr lang="zh-CN" altLang="en-US" sz="2300" dirty="0" smtClean="0">
                <a:latin typeface="宋体" pitchFamily="2" charset="-122"/>
                <a:ea typeface="宋体" pitchFamily="2" charset="-122"/>
              </a:rPr>
              <a:t>因子还依赖于</a:t>
            </a:r>
            <a:r>
              <a:rPr lang="zh-CN" altLang="en-US" sz="2300" dirty="0" smtClean="0">
                <a:latin typeface="宋体" pitchFamily="2" charset="-122"/>
                <a:ea typeface="宋体" pitchFamily="2" charset="-122"/>
              </a:rPr>
              <a:t>参数空间  上</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先验分布  </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，为探讨这个关系（也</a:t>
            </a:r>
            <a:r>
              <a:rPr lang="zh-CN" altLang="en-US" sz="2300" dirty="0" smtClean="0">
                <a:latin typeface="宋体" pitchFamily="2" charset="-122"/>
                <a:ea typeface="宋体" pitchFamily="2" charset="-122"/>
              </a:rPr>
              <a:t>为以后</a:t>
            </a:r>
            <a:r>
              <a:rPr lang="zh-CN" altLang="en-US" sz="2300" dirty="0" smtClean="0">
                <a:latin typeface="宋体" pitchFamily="2" charset="-122"/>
                <a:ea typeface="宋体" pitchFamily="2" charset="-122"/>
              </a:rPr>
              <a:t>需要），我们</a:t>
            </a:r>
            <a:r>
              <a:rPr lang="zh-CN" altLang="en-US" sz="2300" dirty="0" smtClean="0">
                <a:latin typeface="宋体" pitchFamily="2" charset="-122"/>
                <a:ea typeface="宋体" pitchFamily="2" charset="-122"/>
              </a:rPr>
              <a:t>把</a:t>
            </a:r>
            <a:r>
              <a:rPr lang="zh-CN" altLang="en-US" sz="2300" dirty="0" smtClean="0">
                <a:latin typeface="宋体" pitchFamily="2" charset="-122"/>
                <a:ea typeface="宋体" pitchFamily="2" charset="-122"/>
              </a:rPr>
              <a:t>先验分布</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限制在      上，并令</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于是先验分布可改写为</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5842" name="Object 2"/>
          <p:cNvGraphicFramePr>
            <a:graphicFrameLocks noChangeAspect="1"/>
          </p:cNvGraphicFramePr>
          <p:nvPr/>
        </p:nvGraphicFramePr>
        <p:xfrm>
          <a:off x="2898764" y="1500174"/>
          <a:ext cx="387352" cy="435771"/>
        </p:xfrm>
        <a:graphic>
          <a:graphicData uri="http://schemas.openxmlformats.org/presentationml/2006/ole">
            <p:oleObj spid="_x0000_s35842" name="Equation" r:id="rId3" imgW="203040" imgH="228600" progId="Equation.DSMT4">
              <p:embed/>
            </p:oleObj>
          </a:graphicData>
        </a:graphic>
      </p:graphicFrame>
      <p:graphicFrame>
        <p:nvGraphicFramePr>
          <p:cNvPr id="35843" name="Object 3"/>
          <p:cNvGraphicFramePr>
            <a:graphicFrameLocks noChangeAspect="1"/>
          </p:cNvGraphicFramePr>
          <p:nvPr/>
        </p:nvGraphicFramePr>
        <p:xfrm>
          <a:off x="4679156" y="1571612"/>
          <a:ext cx="297658" cy="357190"/>
        </p:xfrm>
        <a:graphic>
          <a:graphicData uri="http://schemas.openxmlformats.org/presentationml/2006/ole">
            <p:oleObj spid="_x0000_s35843" name="Equation" r:id="rId4" imgW="190440" imgH="228600" progId="Equation.DSMT4">
              <p:embed/>
            </p:oleObj>
          </a:graphicData>
        </a:graphic>
      </p:graphicFrame>
      <p:graphicFrame>
        <p:nvGraphicFramePr>
          <p:cNvPr id="35844" name="Object 4"/>
          <p:cNvGraphicFramePr>
            <a:graphicFrameLocks noChangeAspect="1"/>
          </p:cNvGraphicFramePr>
          <p:nvPr/>
        </p:nvGraphicFramePr>
        <p:xfrm>
          <a:off x="6357951" y="1928802"/>
          <a:ext cx="357190" cy="384666"/>
        </p:xfrm>
        <a:graphic>
          <a:graphicData uri="http://schemas.openxmlformats.org/presentationml/2006/ole">
            <p:oleObj spid="_x0000_s35844" name="Equation" r:id="rId5" imgW="164880" imgH="177480" progId="Equation.DSMT4">
              <p:embed/>
            </p:oleObj>
          </a:graphicData>
        </a:graphic>
      </p:graphicFrame>
      <p:graphicFrame>
        <p:nvGraphicFramePr>
          <p:cNvPr id="35845" name="Object 5"/>
          <p:cNvGraphicFramePr>
            <a:graphicFrameLocks noChangeAspect="1"/>
          </p:cNvGraphicFramePr>
          <p:nvPr/>
        </p:nvGraphicFramePr>
        <p:xfrm>
          <a:off x="928662" y="2327268"/>
          <a:ext cx="653656" cy="387352"/>
        </p:xfrm>
        <a:graphic>
          <a:graphicData uri="http://schemas.openxmlformats.org/presentationml/2006/ole">
            <p:oleObj spid="_x0000_s35845" name="Equation" r:id="rId6" imgW="342720" imgH="203040" progId="Equation.DSMT4">
              <p:embed/>
            </p:oleObj>
          </a:graphicData>
        </a:graphic>
      </p:graphicFrame>
      <p:graphicFrame>
        <p:nvGraphicFramePr>
          <p:cNvPr id="35846" name="Object 6"/>
          <p:cNvGraphicFramePr>
            <a:graphicFrameLocks noChangeAspect="1"/>
          </p:cNvGraphicFramePr>
          <p:nvPr/>
        </p:nvGraphicFramePr>
        <p:xfrm>
          <a:off x="928662" y="2714620"/>
          <a:ext cx="653657" cy="387352"/>
        </p:xfrm>
        <a:graphic>
          <a:graphicData uri="http://schemas.openxmlformats.org/presentationml/2006/ole">
            <p:oleObj spid="_x0000_s35846" name="Equation" r:id="rId7" imgW="342720" imgH="203040" progId="Equation.DSMT4">
              <p:embed/>
            </p:oleObj>
          </a:graphicData>
        </a:graphic>
      </p:graphicFrame>
      <p:graphicFrame>
        <p:nvGraphicFramePr>
          <p:cNvPr id="35847" name="Object 7"/>
          <p:cNvGraphicFramePr>
            <a:graphicFrameLocks noChangeAspect="1"/>
          </p:cNvGraphicFramePr>
          <p:nvPr/>
        </p:nvGraphicFramePr>
        <p:xfrm>
          <a:off x="2428860" y="2714620"/>
          <a:ext cx="933455" cy="400052"/>
        </p:xfrm>
        <a:graphic>
          <a:graphicData uri="http://schemas.openxmlformats.org/presentationml/2006/ole">
            <p:oleObj spid="_x0000_s35847" name="Equation" r:id="rId8" imgW="533160" imgH="228600" progId="Equation.DSMT4">
              <p:embed/>
            </p:oleObj>
          </a:graphicData>
        </a:graphic>
      </p:graphicFrame>
      <p:graphicFrame>
        <p:nvGraphicFramePr>
          <p:cNvPr id="35848" name="Object 8"/>
          <p:cNvGraphicFramePr>
            <a:graphicFrameLocks noChangeAspect="1"/>
          </p:cNvGraphicFramePr>
          <p:nvPr/>
        </p:nvGraphicFramePr>
        <p:xfrm>
          <a:off x="3143240" y="3143248"/>
          <a:ext cx="2439499" cy="477840"/>
        </p:xfrm>
        <a:graphic>
          <a:graphicData uri="http://schemas.openxmlformats.org/presentationml/2006/ole">
            <p:oleObj spid="_x0000_s35848" name="Equation" r:id="rId9" imgW="1231560" imgH="241200" progId="Equation.DSMT4">
              <p:embed/>
            </p:oleObj>
          </a:graphicData>
        </a:graphic>
      </p:graphicFrame>
      <p:graphicFrame>
        <p:nvGraphicFramePr>
          <p:cNvPr id="35849" name="Object 9"/>
          <p:cNvGraphicFramePr>
            <a:graphicFrameLocks noChangeAspect="1"/>
          </p:cNvGraphicFramePr>
          <p:nvPr/>
        </p:nvGraphicFramePr>
        <p:xfrm>
          <a:off x="3182932" y="3643314"/>
          <a:ext cx="2389200" cy="477840"/>
        </p:xfrm>
        <a:graphic>
          <a:graphicData uri="http://schemas.openxmlformats.org/presentationml/2006/ole">
            <p:oleObj spid="_x0000_s35849" name="Equation" r:id="rId10" imgW="1206360" imgH="241200" progId="Equation.DSMT4">
              <p:embed/>
            </p:oleObj>
          </a:graphicData>
        </a:graphic>
      </p:graphicFrame>
      <p:graphicFrame>
        <p:nvGraphicFramePr>
          <p:cNvPr id="35850" name="Object 10"/>
          <p:cNvGraphicFramePr>
            <a:graphicFrameLocks noChangeAspect="1"/>
          </p:cNvGraphicFramePr>
          <p:nvPr/>
        </p:nvGraphicFramePr>
        <p:xfrm>
          <a:off x="1571604" y="4786322"/>
          <a:ext cx="5373724" cy="525690"/>
        </p:xfrm>
        <a:graphic>
          <a:graphicData uri="http://schemas.openxmlformats.org/presentationml/2006/ole">
            <p:oleObj spid="_x0000_s35850" name="Equation" r:id="rId11" imgW="2336760" imgH="228600" progId="Equation.DSMT4">
              <p:embed/>
            </p:oleObj>
          </a:graphicData>
        </a:graphic>
      </p:graphicFrame>
      <p:graphicFrame>
        <p:nvGraphicFramePr>
          <p:cNvPr id="35851" name="Object 11"/>
          <p:cNvGraphicFramePr>
            <a:graphicFrameLocks noChangeAspect="1"/>
          </p:cNvGraphicFramePr>
          <p:nvPr/>
        </p:nvGraphicFramePr>
        <p:xfrm>
          <a:off x="2357421" y="5286388"/>
          <a:ext cx="2474010" cy="1000132"/>
        </p:xfrm>
        <a:graphic>
          <a:graphicData uri="http://schemas.openxmlformats.org/presentationml/2006/ole">
            <p:oleObj spid="_x0000_s35851" name="Equation" r:id="rId12" imgW="1193760" imgH="482400" progId="Equation.DSMT4">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2300" dirty="0" smtClean="0">
                <a:latin typeface="宋体" pitchFamily="2" charset="-122"/>
                <a:ea typeface="宋体" pitchFamily="2" charset="-122"/>
              </a:rPr>
              <a:t>其中</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分别</a:t>
            </a:r>
            <a:r>
              <a:rPr lang="zh-CN" altLang="en-US" sz="2300" dirty="0" smtClean="0">
                <a:latin typeface="宋体" pitchFamily="2" charset="-122"/>
                <a:ea typeface="宋体" pitchFamily="2" charset="-122"/>
              </a:rPr>
              <a:t>是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上</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先验概率， 与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分别</a:t>
            </a:r>
            <a:r>
              <a:rPr lang="zh-CN" altLang="en-US" sz="2300" dirty="0" smtClean="0">
                <a:latin typeface="宋体" pitchFamily="2" charset="-122"/>
                <a:ea typeface="宋体" pitchFamily="2" charset="-122"/>
              </a:rPr>
              <a:t>是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上的</a:t>
            </a:r>
            <a:r>
              <a:rPr lang="zh-CN" altLang="en-US" sz="2300" dirty="0" smtClean="0">
                <a:latin typeface="宋体" pitchFamily="2" charset="-122"/>
                <a:ea typeface="宋体" pitchFamily="2" charset="-122"/>
              </a:rPr>
              <a:t>概率密度函数。在</a:t>
            </a:r>
            <a:r>
              <a:rPr lang="zh-CN" altLang="en-US" sz="2300" dirty="0" smtClean="0">
                <a:latin typeface="宋体" pitchFamily="2" charset="-122"/>
                <a:ea typeface="宋体" pitchFamily="2" charset="-122"/>
              </a:rPr>
              <a:t>这些记号</a:t>
            </a:r>
            <a:r>
              <a:rPr lang="zh-CN" altLang="en-US" sz="2300" dirty="0" smtClean="0">
                <a:latin typeface="宋体" pitchFamily="2" charset="-122"/>
                <a:ea typeface="宋体" pitchFamily="2" charset="-122"/>
              </a:rPr>
              <a:t>下，后验概率</a:t>
            </a:r>
            <a:r>
              <a:rPr lang="zh-CN" altLang="en-US" sz="2300" dirty="0" smtClean="0">
                <a:latin typeface="宋体" pitchFamily="2" charset="-122"/>
                <a:ea typeface="宋体" pitchFamily="2" charset="-122"/>
              </a:rPr>
              <a:t>比</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于是贝叶斯因子可表示</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6866" name="Object 2"/>
          <p:cNvGraphicFramePr>
            <a:graphicFrameLocks noChangeAspect="1"/>
          </p:cNvGraphicFramePr>
          <p:nvPr/>
        </p:nvGraphicFramePr>
        <p:xfrm>
          <a:off x="1474766" y="1500174"/>
          <a:ext cx="311152" cy="400052"/>
        </p:xfrm>
        <a:graphic>
          <a:graphicData uri="http://schemas.openxmlformats.org/presentationml/2006/ole">
            <p:oleObj spid="_x0000_s36866" name="Equation" r:id="rId3" imgW="177480" imgH="228600" progId="Equation.DSMT4">
              <p:embed/>
            </p:oleObj>
          </a:graphicData>
        </a:graphic>
      </p:graphicFrame>
      <p:graphicFrame>
        <p:nvGraphicFramePr>
          <p:cNvPr id="36867" name="Object 3"/>
          <p:cNvGraphicFramePr>
            <a:graphicFrameLocks noChangeAspect="1"/>
          </p:cNvGraphicFramePr>
          <p:nvPr/>
        </p:nvGraphicFramePr>
        <p:xfrm>
          <a:off x="2071670" y="1500174"/>
          <a:ext cx="296864" cy="411042"/>
        </p:xfrm>
        <a:graphic>
          <a:graphicData uri="http://schemas.openxmlformats.org/presentationml/2006/ole">
            <p:oleObj spid="_x0000_s36867" name="Equation" r:id="rId4" imgW="164880" imgH="228600" progId="Equation.DSMT4">
              <p:embed/>
            </p:oleObj>
          </a:graphicData>
        </a:graphic>
      </p:graphicFrame>
      <p:graphicFrame>
        <p:nvGraphicFramePr>
          <p:cNvPr id="36868" name="Object 4"/>
          <p:cNvGraphicFramePr>
            <a:graphicFrameLocks noChangeAspect="1"/>
          </p:cNvGraphicFramePr>
          <p:nvPr/>
        </p:nvGraphicFramePr>
        <p:xfrm>
          <a:off x="3214678" y="1528750"/>
          <a:ext cx="355602" cy="400052"/>
        </p:xfrm>
        <a:graphic>
          <a:graphicData uri="http://schemas.openxmlformats.org/presentationml/2006/ole">
            <p:oleObj spid="_x0000_s36868" name="Equation" r:id="rId5" imgW="203040" imgH="228600" progId="Equation.DSMT4">
              <p:embed/>
            </p:oleObj>
          </a:graphicData>
        </a:graphic>
      </p:graphicFrame>
      <p:graphicFrame>
        <p:nvGraphicFramePr>
          <p:cNvPr id="36869" name="Object 5"/>
          <p:cNvGraphicFramePr>
            <a:graphicFrameLocks noChangeAspect="1"/>
          </p:cNvGraphicFramePr>
          <p:nvPr/>
        </p:nvGraphicFramePr>
        <p:xfrm>
          <a:off x="3786182" y="1500174"/>
          <a:ext cx="333377" cy="400052"/>
        </p:xfrm>
        <a:graphic>
          <a:graphicData uri="http://schemas.openxmlformats.org/presentationml/2006/ole">
            <p:oleObj spid="_x0000_s36869" name="Equation" r:id="rId6" imgW="190440" imgH="228600" progId="Equation.DSMT4">
              <p:embed/>
            </p:oleObj>
          </a:graphicData>
        </a:graphic>
      </p:graphicFrame>
      <p:graphicFrame>
        <p:nvGraphicFramePr>
          <p:cNvPr id="36870" name="Object 6"/>
          <p:cNvGraphicFramePr>
            <a:graphicFrameLocks noChangeAspect="1"/>
          </p:cNvGraphicFramePr>
          <p:nvPr/>
        </p:nvGraphicFramePr>
        <p:xfrm>
          <a:off x="5929322" y="1500174"/>
          <a:ext cx="311152" cy="400052"/>
        </p:xfrm>
        <a:graphic>
          <a:graphicData uri="http://schemas.openxmlformats.org/presentationml/2006/ole">
            <p:oleObj spid="_x0000_s36870" name="Equation" r:id="rId7" imgW="177480" imgH="228600" progId="Equation.DSMT4">
              <p:embed/>
            </p:oleObj>
          </a:graphicData>
        </a:graphic>
      </p:graphicFrame>
      <p:graphicFrame>
        <p:nvGraphicFramePr>
          <p:cNvPr id="36871" name="Object 7"/>
          <p:cNvGraphicFramePr>
            <a:graphicFrameLocks noChangeAspect="1"/>
          </p:cNvGraphicFramePr>
          <p:nvPr/>
        </p:nvGraphicFramePr>
        <p:xfrm>
          <a:off x="6572264" y="1500174"/>
          <a:ext cx="296864" cy="411043"/>
        </p:xfrm>
        <a:graphic>
          <a:graphicData uri="http://schemas.openxmlformats.org/presentationml/2006/ole">
            <p:oleObj spid="_x0000_s36871" name="Equation" r:id="rId8" imgW="164880" imgH="228600" progId="Equation.DSMT4">
              <p:embed/>
            </p:oleObj>
          </a:graphicData>
        </a:graphic>
      </p:graphicFrame>
      <p:graphicFrame>
        <p:nvGraphicFramePr>
          <p:cNvPr id="36872" name="Object 8"/>
          <p:cNvGraphicFramePr>
            <a:graphicFrameLocks noChangeAspect="1"/>
          </p:cNvGraphicFramePr>
          <p:nvPr/>
        </p:nvGraphicFramePr>
        <p:xfrm>
          <a:off x="7715272" y="1528750"/>
          <a:ext cx="355602" cy="400052"/>
        </p:xfrm>
        <a:graphic>
          <a:graphicData uri="http://schemas.openxmlformats.org/presentationml/2006/ole">
            <p:oleObj spid="_x0000_s36872" name="Equation" r:id="rId9" imgW="203040" imgH="228600" progId="Equation.DSMT4">
              <p:embed/>
            </p:oleObj>
          </a:graphicData>
        </a:graphic>
      </p:graphicFrame>
      <p:graphicFrame>
        <p:nvGraphicFramePr>
          <p:cNvPr id="36873" name="Object 9"/>
          <p:cNvGraphicFramePr>
            <a:graphicFrameLocks noChangeAspect="1"/>
          </p:cNvGraphicFramePr>
          <p:nvPr/>
        </p:nvGraphicFramePr>
        <p:xfrm>
          <a:off x="8286776" y="1500174"/>
          <a:ext cx="381002" cy="457202"/>
        </p:xfrm>
        <a:graphic>
          <a:graphicData uri="http://schemas.openxmlformats.org/presentationml/2006/ole">
            <p:oleObj spid="_x0000_s36873" name="Equation" r:id="rId10" imgW="190440" imgH="228600" progId="Equation.DSMT4">
              <p:embed/>
            </p:oleObj>
          </a:graphicData>
        </a:graphic>
      </p:graphicFrame>
      <p:pic>
        <p:nvPicPr>
          <p:cNvPr id="12" name="图片 11" descr="图像 12.png"/>
          <p:cNvPicPr>
            <a:picLocks noChangeAspect="1"/>
          </p:cNvPicPr>
          <p:nvPr/>
        </p:nvPicPr>
        <p:blipFill>
          <a:blip r:embed="rId11"/>
          <a:stretch>
            <a:fillRect/>
          </a:stretch>
        </p:blipFill>
        <p:spPr>
          <a:xfrm>
            <a:off x="2571736" y="2357430"/>
            <a:ext cx="3607619" cy="1214446"/>
          </a:xfrm>
          <a:prstGeom prst="rect">
            <a:avLst/>
          </a:prstGeom>
        </p:spPr>
      </p:pic>
      <p:pic>
        <p:nvPicPr>
          <p:cNvPr id="13" name="图片 12" descr="图像 13.png"/>
          <p:cNvPicPr>
            <a:picLocks noChangeAspect="1"/>
          </p:cNvPicPr>
          <p:nvPr/>
        </p:nvPicPr>
        <p:blipFill>
          <a:blip r:embed="rId12"/>
          <a:stretch>
            <a:fillRect/>
          </a:stretch>
        </p:blipFill>
        <p:spPr>
          <a:xfrm>
            <a:off x="2357422" y="4286256"/>
            <a:ext cx="4593903" cy="116205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可见，</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还</a:t>
            </a:r>
            <a:r>
              <a:rPr lang="zh-CN" altLang="en-US" sz="2300" dirty="0" smtClean="0">
                <a:latin typeface="宋体" pitchFamily="2" charset="-122"/>
                <a:ea typeface="宋体" pitchFamily="2" charset="-122"/>
              </a:rPr>
              <a:t>依赖</a:t>
            </a:r>
            <a:r>
              <a:rPr lang="zh-CN" altLang="en-US" sz="2300" dirty="0" smtClean="0">
                <a:latin typeface="宋体" pitchFamily="2" charset="-122"/>
                <a:ea typeface="宋体" pitchFamily="2" charset="-122"/>
              </a:rPr>
              <a:t>于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上</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先验分布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，这时</a:t>
            </a:r>
            <a:r>
              <a:rPr lang="zh-CN" altLang="en-US" sz="2300" dirty="0" smtClean="0">
                <a:latin typeface="宋体" pitchFamily="2" charset="-122"/>
                <a:ea typeface="宋体" pitchFamily="2" charset="-122"/>
              </a:rPr>
              <a:t>贝叶斯因子虽已</a:t>
            </a:r>
            <a:r>
              <a:rPr lang="zh-CN" altLang="en-US" sz="2300" dirty="0" smtClean="0">
                <a:latin typeface="宋体" pitchFamily="2" charset="-122"/>
                <a:ea typeface="宋体" pitchFamily="2" charset="-122"/>
              </a:rPr>
              <a:t>不是似然比，但</a:t>
            </a:r>
            <a:r>
              <a:rPr lang="zh-CN" altLang="en-US" sz="2300" dirty="0" smtClean="0">
                <a:latin typeface="宋体" pitchFamily="2" charset="-122"/>
                <a:ea typeface="宋体" pitchFamily="2" charset="-122"/>
              </a:rPr>
              <a:t>仍可</a:t>
            </a:r>
            <a:r>
              <a:rPr lang="zh-CN" altLang="en-US" sz="2300" dirty="0" smtClean="0">
                <a:latin typeface="宋体" pitchFamily="2" charset="-122"/>
                <a:ea typeface="宋体" pitchFamily="2" charset="-122"/>
              </a:rPr>
              <a:t>看作</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上</a:t>
            </a:r>
            <a:r>
              <a:rPr lang="zh-CN" altLang="en-US" sz="2300" dirty="0" smtClean="0">
                <a:latin typeface="宋体" pitchFamily="2" charset="-122"/>
                <a:ea typeface="宋体" pitchFamily="2" charset="-122"/>
              </a:rPr>
              <a:t>的加权</a:t>
            </a:r>
            <a:r>
              <a:rPr lang="zh-CN" altLang="en-US" sz="2300" dirty="0" smtClean="0">
                <a:latin typeface="宋体" pitchFamily="2" charset="-122"/>
                <a:ea typeface="宋体" pitchFamily="2" charset="-122"/>
              </a:rPr>
              <a:t>似然比，它</a:t>
            </a:r>
            <a:r>
              <a:rPr lang="zh-CN" altLang="en-US" sz="2300" dirty="0" smtClean="0">
                <a:latin typeface="宋体" pitchFamily="2" charset="-122"/>
                <a:ea typeface="宋体" pitchFamily="2" charset="-122"/>
              </a:rPr>
              <a:t>部分</a:t>
            </a:r>
            <a:r>
              <a:rPr lang="zh-CN" altLang="en-US" sz="2300" dirty="0" smtClean="0">
                <a:latin typeface="宋体" pitchFamily="2" charset="-122"/>
                <a:ea typeface="宋体" pitchFamily="2" charset="-122"/>
              </a:rPr>
              <a:t>地（用平均方法）消除</a:t>
            </a:r>
            <a:r>
              <a:rPr lang="zh-CN" altLang="en-US" sz="2300" dirty="0" smtClean="0">
                <a:latin typeface="宋体" pitchFamily="2" charset="-122"/>
                <a:ea typeface="宋体" pitchFamily="2" charset="-122"/>
              </a:rPr>
              <a:t>了</a:t>
            </a:r>
            <a:r>
              <a:rPr lang="zh-CN" altLang="en-US" sz="2300" dirty="0" smtClean="0">
                <a:latin typeface="宋体" pitchFamily="2" charset="-122"/>
                <a:ea typeface="宋体" pitchFamily="2" charset="-122"/>
              </a:rPr>
              <a:t>先验分布</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影响，而</a:t>
            </a:r>
            <a:r>
              <a:rPr lang="zh-CN" altLang="en-US" sz="2300" dirty="0" smtClean="0">
                <a:latin typeface="宋体" pitchFamily="2" charset="-122"/>
                <a:ea typeface="宋体" pitchFamily="2" charset="-122"/>
              </a:rPr>
              <a:t>强调了样本观察值的</a:t>
            </a:r>
            <a:r>
              <a:rPr lang="zh-CN" altLang="en-US" sz="2300" dirty="0" smtClean="0">
                <a:latin typeface="宋体" pitchFamily="2" charset="-122"/>
                <a:ea typeface="宋体" pitchFamily="2" charset="-122"/>
              </a:rPr>
              <a:t>作用。</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若</a:t>
            </a:r>
            <a:r>
              <a:rPr lang="zh-CN" altLang="en-US" sz="2300" dirty="0" smtClean="0">
                <a:latin typeface="宋体" pitchFamily="2" charset="-122"/>
                <a:ea typeface="宋体" pitchFamily="2" charset="-122"/>
              </a:rPr>
              <a:t>设</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分别是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在  与  上</a:t>
            </a:r>
            <a:r>
              <a:rPr lang="zh-CN" altLang="en-US" sz="2300" dirty="0" smtClean="0">
                <a:latin typeface="宋体" pitchFamily="2" charset="-122"/>
                <a:ea typeface="宋体" pitchFamily="2" charset="-122"/>
              </a:rPr>
              <a:t>的极大似然</a:t>
            </a:r>
            <a:r>
              <a:rPr lang="zh-CN" altLang="en-US" sz="2300" dirty="0" smtClean="0">
                <a:latin typeface="宋体" pitchFamily="2" charset="-122"/>
                <a:ea typeface="宋体" pitchFamily="2" charset="-122"/>
              </a:rPr>
              <a:t>估计（</a:t>
            </a:r>
            <a:r>
              <a:rPr lang="en-US" altLang="zh-CN" sz="2300" dirty="0" smtClean="0">
                <a:latin typeface="宋体" pitchFamily="2" charset="-122"/>
                <a:ea typeface="宋体" pitchFamily="2" charset="-122"/>
              </a:rPr>
              <a:t>MLE</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那么</a:t>
            </a:r>
            <a:r>
              <a:rPr lang="zh-CN" altLang="en-US" sz="2300" dirty="0" smtClean="0">
                <a:latin typeface="宋体" pitchFamily="2" charset="-122"/>
                <a:ea typeface="宋体" pitchFamily="2" charset="-122"/>
              </a:rPr>
              <a:t>经典统计</a:t>
            </a:r>
            <a:r>
              <a:rPr lang="zh-CN" altLang="en-US" sz="2300" dirty="0" smtClean="0">
                <a:latin typeface="宋体" pitchFamily="2" charset="-122"/>
                <a:ea typeface="宋体" pitchFamily="2" charset="-122"/>
              </a:rPr>
              <a:t>中所</a:t>
            </a:r>
            <a:r>
              <a:rPr lang="zh-CN" altLang="en-US" sz="2300" dirty="0" smtClean="0">
                <a:latin typeface="宋体" pitchFamily="2" charset="-122"/>
                <a:ea typeface="宋体" pitchFamily="2" charset="-122"/>
              </a:rPr>
              <a:t>使用的似然比</a:t>
            </a:r>
            <a:r>
              <a:rPr lang="zh-CN" altLang="en-US" sz="2300" dirty="0" smtClean="0">
                <a:latin typeface="宋体" pitchFamily="2" charset="-122"/>
                <a:ea typeface="宋体" pitchFamily="2" charset="-122"/>
              </a:rPr>
              <a:t>统计量 </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是</a:t>
            </a:r>
            <a:r>
              <a:rPr lang="zh-CN" altLang="en-US" sz="2300" dirty="0" smtClean="0">
                <a:latin typeface="宋体" pitchFamily="2" charset="-122"/>
                <a:ea typeface="宋体" pitchFamily="2" charset="-122"/>
              </a:rPr>
              <a:t>贝叶斯</a:t>
            </a:r>
            <a:r>
              <a:rPr lang="zh-CN" altLang="en-US" sz="2300" dirty="0" smtClean="0">
                <a:latin typeface="宋体" pitchFamily="2" charset="-122"/>
                <a:ea typeface="宋体" pitchFamily="2" charset="-122"/>
              </a:rPr>
              <a:t>因子     的特殊情况</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即</a:t>
            </a:r>
            <a:r>
              <a:rPr lang="zh-CN" altLang="en-US" sz="2300" dirty="0" smtClean="0">
                <a:latin typeface="宋体" pitchFamily="2" charset="-122"/>
                <a:ea typeface="宋体" pitchFamily="2" charset="-122"/>
              </a:rPr>
              <a:t>认为</a:t>
            </a:r>
            <a:r>
              <a:rPr lang="zh-CN" altLang="en-US" sz="2300" dirty="0" smtClean="0">
                <a:latin typeface="宋体" pitchFamily="2" charset="-122"/>
                <a:ea typeface="宋体" pitchFamily="2" charset="-122"/>
              </a:rPr>
              <a:t>先验分布</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的</a:t>
            </a:r>
            <a:r>
              <a:rPr lang="zh-CN" altLang="en-US" sz="2300" dirty="0" smtClean="0">
                <a:latin typeface="宋体" pitchFamily="2" charset="-122"/>
                <a:ea typeface="宋体" pitchFamily="2" charset="-122"/>
              </a:rPr>
              <a:t>质量全部</a:t>
            </a:r>
            <a:r>
              <a:rPr lang="zh-CN" altLang="en-US" sz="2300" dirty="0" smtClean="0">
                <a:latin typeface="宋体" pitchFamily="2" charset="-122"/>
                <a:ea typeface="宋体" pitchFamily="2" charset="-122"/>
              </a:rPr>
              <a:t>集中在</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上</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7890" name="Object 2"/>
          <p:cNvGraphicFramePr>
            <a:graphicFrameLocks noChangeAspect="1"/>
          </p:cNvGraphicFramePr>
          <p:nvPr/>
        </p:nvGraphicFramePr>
        <p:xfrm>
          <a:off x="1643042" y="1500174"/>
          <a:ext cx="711204" cy="400052"/>
        </p:xfrm>
        <a:graphic>
          <a:graphicData uri="http://schemas.openxmlformats.org/presentationml/2006/ole">
            <p:oleObj spid="_x0000_s37890" name="Equation" r:id="rId3" imgW="406080" imgH="228600" progId="Equation.DSMT4">
              <p:embed/>
            </p:oleObj>
          </a:graphicData>
        </a:graphic>
      </p:graphicFrame>
      <p:graphicFrame>
        <p:nvGraphicFramePr>
          <p:cNvPr id="37891" name="Object 3"/>
          <p:cNvGraphicFramePr>
            <a:graphicFrameLocks noChangeAspect="1"/>
          </p:cNvGraphicFramePr>
          <p:nvPr/>
        </p:nvGraphicFramePr>
        <p:xfrm>
          <a:off x="3470268" y="1528750"/>
          <a:ext cx="387352" cy="400052"/>
        </p:xfrm>
        <a:graphic>
          <a:graphicData uri="http://schemas.openxmlformats.org/presentationml/2006/ole">
            <p:oleObj spid="_x0000_s37891" name="Equation" r:id="rId4" imgW="203040" imgH="228600" progId="Equation.DSMT4">
              <p:embed/>
            </p:oleObj>
          </a:graphicData>
        </a:graphic>
      </p:graphicFrame>
      <p:graphicFrame>
        <p:nvGraphicFramePr>
          <p:cNvPr id="37892" name="Object 4"/>
          <p:cNvGraphicFramePr>
            <a:graphicFrameLocks noChangeAspect="1"/>
          </p:cNvGraphicFramePr>
          <p:nvPr/>
        </p:nvGraphicFramePr>
        <p:xfrm>
          <a:off x="4071934" y="1543036"/>
          <a:ext cx="357190" cy="428628"/>
        </p:xfrm>
        <a:graphic>
          <a:graphicData uri="http://schemas.openxmlformats.org/presentationml/2006/ole">
            <p:oleObj spid="_x0000_s37892" name="Equation" r:id="rId5" imgW="190440" imgH="228600" progId="Equation.DSMT4">
              <p:embed/>
            </p:oleObj>
          </a:graphicData>
        </a:graphic>
      </p:graphicFrame>
      <p:graphicFrame>
        <p:nvGraphicFramePr>
          <p:cNvPr id="37893" name="Object 5"/>
          <p:cNvGraphicFramePr>
            <a:graphicFrameLocks noChangeAspect="1"/>
          </p:cNvGraphicFramePr>
          <p:nvPr/>
        </p:nvGraphicFramePr>
        <p:xfrm>
          <a:off x="6143636" y="1500174"/>
          <a:ext cx="311152" cy="400052"/>
        </p:xfrm>
        <a:graphic>
          <a:graphicData uri="http://schemas.openxmlformats.org/presentationml/2006/ole">
            <p:oleObj spid="_x0000_s37893" name="Equation" r:id="rId6" imgW="177480" imgH="228600" progId="Equation.DSMT4">
              <p:embed/>
            </p:oleObj>
          </a:graphicData>
        </a:graphic>
      </p:graphicFrame>
      <p:graphicFrame>
        <p:nvGraphicFramePr>
          <p:cNvPr id="37894" name="Object 6"/>
          <p:cNvGraphicFramePr>
            <a:graphicFrameLocks noChangeAspect="1"/>
          </p:cNvGraphicFramePr>
          <p:nvPr/>
        </p:nvGraphicFramePr>
        <p:xfrm>
          <a:off x="6715140" y="1500174"/>
          <a:ext cx="296864" cy="411042"/>
        </p:xfrm>
        <a:graphic>
          <a:graphicData uri="http://schemas.openxmlformats.org/presentationml/2006/ole">
            <p:oleObj spid="_x0000_s37894" name="Equation" r:id="rId7" imgW="164880" imgH="228600" progId="Equation.DSMT4">
              <p:embed/>
            </p:oleObj>
          </a:graphicData>
        </a:graphic>
      </p:graphicFrame>
      <p:graphicFrame>
        <p:nvGraphicFramePr>
          <p:cNvPr id="37895" name="Object 7"/>
          <p:cNvGraphicFramePr>
            <a:graphicFrameLocks noChangeAspect="1"/>
          </p:cNvGraphicFramePr>
          <p:nvPr/>
        </p:nvGraphicFramePr>
        <p:xfrm>
          <a:off x="5500693" y="1884153"/>
          <a:ext cx="357191" cy="401839"/>
        </p:xfrm>
        <a:graphic>
          <a:graphicData uri="http://schemas.openxmlformats.org/presentationml/2006/ole">
            <p:oleObj spid="_x0000_s37895" name="Equation" r:id="rId8" imgW="203040" imgH="228600" progId="Equation.DSMT4">
              <p:embed/>
            </p:oleObj>
          </a:graphicData>
        </a:graphic>
      </p:graphicFrame>
      <p:graphicFrame>
        <p:nvGraphicFramePr>
          <p:cNvPr id="37896" name="Object 8"/>
          <p:cNvGraphicFramePr>
            <a:graphicFrameLocks noChangeAspect="1"/>
          </p:cNvGraphicFramePr>
          <p:nvPr/>
        </p:nvGraphicFramePr>
        <p:xfrm>
          <a:off x="6143636" y="1914516"/>
          <a:ext cx="309563" cy="371476"/>
        </p:xfrm>
        <a:graphic>
          <a:graphicData uri="http://schemas.openxmlformats.org/presentationml/2006/ole">
            <p:oleObj spid="_x0000_s37896" name="Equation" r:id="rId9" imgW="190440" imgH="228600" progId="Equation.DSMT4">
              <p:embed/>
            </p:oleObj>
          </a:graphicData>
        </a:graphic>
      </p:graphicFrame>
      <p:graphicFrame>
        <p:nvGraphicFramePr>
          <p:cNvPr id="37897" name="Object 9"/>
          <p:cNvGraphicFramePr>
            <a:graphicFrameLocks noChangeAspect="1"/>
          </p:cNvGraphicFramePr>
          <p:nvPr/>
        </p:nvGraphicFramePr>
        <p:xfrm>
          <a:off x="1489054" y="2972286"/>
          <a:ext cx="296864" cy="456714"/>
        </p:xfrm>
        <a:graphic>
          <a:graphicData uri="http://schemas.openxmlformats.org/presentationml/2006/ole">
            <p:oleObj spid="_x0000_s37897" name="Equation" r:id="rId10" imgW="164880" imgH="253800" progId="Equation.DSMT4">
              <p:embed/>
            </p:oleObj>
          </a:graphicData>
        </a:graphic>
      </p:graphicFrame>
      <p:graphicFrame>
        <p:nvGraphicFramePr>
          <p:cNvPr id="37898" name="Object 10"/>
          <p:cNvGraphicFramePr>
            <a:graphicFrameLocks noChangeAspect="1"/>
          </p:cNvGraphicFramePr>
          <p:nvPr/>
        </p:nvGraphicFramePr>
        <p:xfrm>
          <a:off x="2071670" y="2928934"/>
          <a:ext cx="290514" cy="484190"/>
        </p:xfrm>
        <a:graphic>
          <a:graphicData uri="http://schemas.openxmlformats.org/presentationml/2006/ole">
            <p:oleObj spid="_x0000_s37898" name="Equation" r:id="rId11" imgW="152280" imgH="253800" progId="Equation.DSMT4">
              <p:embed/>
            </p:oleObj>
          </a:graphicData>
        </a:graphic>
      </p:graphicFrame>
      <p:graphicFrame>
        <p:nvGraphicFramePr>
          <p:cNvPr id="37899" name="Object 11"/>
          <p:cNvGraphicFramePr>
            <a:graphicFrameLocks noChangeAspect="1"/>
          </p:cNvGraphicFramePr>
          <p:nvPr/>
        </p:nvGraphicFramePr>
        <p:xfrm>
          <a:off x="3786182" y="3000372"/>
          <a:ext cx="357189" cy="401838"/>
        </p:xfrm>
        <a:graphic>
          <a:graphicData uri="http://schemas.openxmlformats.org/presentationml/2006/ole">
            <p:oleObj spid="_x0000_s37899" name="Equation" r:id="rId12" imgW="203040" imgH="228600" progId="Equation.DSMT4">
              <p:embed/>
            </p:oleObj>
          </a:graphicData>
        </a:graphic>
      </p:graphicFrame>
      <p:graphicFrame>
        <p:nvGraphicFramePr>
          <p:cNvPr id="37900" name="Object 12"/>
          <p:cNvGraphicFramePr>
            <a:graphicFrameLocks noChangeAspect="1"/>
          </p:cNvGraphicFramePr>
          <p:nvPr/>
        </p:nvGraphicFramePr>
        <p:xfrm>
          <a:off x="4357686" y="3000372"/>
          <a:ext cx="333377" cy="400052"/>
        </p:xfrm>
        <a:graphic>
          <a:graphicData uri="http://schemas.openxmlformats.org/presentationml/2006/ole">
            <p:oleObj spid="_x0000_s37900" name="Equation" r:id="rId13" imgW="190440" imgH="228600" progId="Equation.DSMT4">
              <p:embed/>
            </p:oleObj>
          </a:graphicData>
        </a:graphic>
      </p:graphicFrame>
      <p:pic>
        <p:nvPicPr>
          <p:cNvPr id="15" name="图片 14" descr="图像 14.png"/>
          <p:cNvPicPr>
            <a:picLocks noChangeAspect="1"/>
          </p:cNvPicPr>
          <p:nvPr/>
        </p:nvPicPr>
        <p:blipFill>
          <a:blip r:embed="rId14"/>
          <a:stretch>
            <a:fillRect/>
          </a:stretch>
        </p:blipFill>
        <p:spPr>
          <a:xfrm>
            <a:off x="2500298" y="3857628"/>
            <a:ext cx="3145177" cy="928694"/>
          </a:xfrm>
          <a:prstGeom prst="rect">
            <a:avLst/>
          </a:prstGeom>
        </p:spPr>
      </p:pic>
      <p:graphicFrame>
        <p:nvGraphicFramePr>
          <p:cNvPr id="37901" name="Object 13"/>
          <p:cNvGraphicFramePr>
            <a:graphicFrameLocks noChangeAspect="1"/>
          </p:cNvGraphicFramePr>
          <p:nvPr/>
        </p:nvGraphicFramePr>
        <p:xfrm>
          <a:off x="2643174" y="4929198"/>
          <a:ext cx="714380" cy="401839"/>
        </p:xfrm>
        <a:graphic>
          <a:graphicData uri="http://schemas.openxmlformats.org/presentationml/2006/ole">
            <p:oleObj spid="_x0000_s37901" name="Equation" r:id="rId15" imgW="406080" imgH="228600" progId="Equation.DSMT4">
              <p:embed/>
            </p:oleObj>
          </a:graphicData>
        </a:graphic>
      </p:graphicFrame>
      <p:graphicFrame>
        <p:nvGraphicFramePr>
          <p:cNvPr id="37902" name="Object 14"/>
          <p:cNvGraphicFramePr>
            <a:graphicFrameLocks noChangeAspect="1"/>
          </p:cNvGraphicFramePr>
          <p:nvPr/>
        </p:nvGraphicFramePr>
        <p:xfrm>
          <a:off x="6929454" y="4929198"/>
          <a:ext cx="642943" cy="373322"/>
        </p:xfrm>
        <a:graphic>
          <a:graphicData uri="http://schemas.openxmlformats.org/presentationml/2006/ole">
            <p:oleObj spid="_x0000_s37902" name="Equation" r:id="rId16" imgW="393480" imgH="228600" progId="Equation.DSMT4">
              <p:embed/>
            </p:oleObj>
          </a:graphicData>
        </a:graphic>
      </p:graphicFrame>
      <p:graphicFrame>
        <p:nvGraphicFramePr>
          <p:cNvPr id="37903" name="Object 15"/>
          <p:cNvGraphicFramePr>
            <a:graphicFrameLocks noChangeAspect="1"/>
          </p:cNvGraphicFramePr>
          <p:nvPr/>
        </p:nvGraphicFramePr>
        <p:xfrm>
          <a:off x="7858148" y="4929198"/>
          <a:ext cx="595317" cy="357190"/>
        </p:xfrm>
        <a:graphic>
          <a:graphicData uri="http://schemas.openxmlformats.org/presentationml/2006/ole">
            <p:oleObj spid="_x0000_s37903" name="Equation" r:id="rId17" imgW="380880" imgH="228600" progId="Equation.DSMT4">
              <p:embed/>
            </p:oleObj>
          </a:graphicData>
        </a:graphic>
      </p:graphicFrame>
      <p:graphicFrame>
        <p:nvGraphicFramePr>
          <p:cNvPr id="37904" name="Object 16"/>
          <p:cNvGraphicFramePr>
            <a:graphicFrameLocks noChangeAspect="1"/>
          </p:cNvGraphicFramePr>
          <p:nvPr/>
        </p:nvGraphicFramePr>
        <p:xfrm>
          <a:off x="3214678" y="5286388"/>
          <a:ext cx="278609" cy="428628"/>
        </p:xfrm>
        <a:graphic>
          <a:graphicData uri="http://schemas.openxmlformats.org/presentationml/2006/ole">
            <p:oleObj spid="_x0000_s37904" name="Equation" r:id="rId18" imgW="164880" imgH="253800" progId="Equation.DSMT4">
              <p:embed/>
            </p:oleObj>
          </a:graphicData>
        </a:graphic>
      </p:graphicFrame>
      <p:graphicFrame>
        <p:nvGraphicFramePr>
          <p:cNvPr id="37905" name="Object 17"/>
          <p:cNvGraphicFramePr>
            <a:graphicFrameLocks noChangeAspect="1"/>
          </p:cNvGraphicFramePr>
          <p:nvPr/>
        </p:nvGraphicFramePr>
        <p:xfrm>
          <a:off x="3852858" y="5286388"/>
          <a:ext cx="257177" cy="428628"/>
        </p:xfrm>
        <a:graphic>
          <a:graphicData uri="http://schemas.openxmlformats.org/presentationml/2006/ole">
            <p:oleObj spid="_x0000_s37905" name="Equation" r:id="rId19" imgW="152280" imgH="253800" progId="Equation.DSMT4">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2.4.5 </a:t>
            </a:r>
            <a:r>
              <a:rPr lang="zh-CN" altLang="en-US" sz="2300" dirty="0" smtClean="0">
                <a:latin typeface="宋体" pitchFamily="2" charset="-122"/>
                <a:ea typeface="宋体" pitchFamily="2" charset="-122"/>
              </a:rPr>
              <a:t>简单</a:t>
            </a:r>
            <a:r>
              <a:rPr lang="zh-CN" altLang="en-US" sz="2300" dirty="0" smtClean="0">
                <a:latin typeface="宋体" pitchFamily="2" charset="-122"/>
                <a:ea typeface="宋体" pitchFamily="2" charset="-122"/>
              </a:rPr>
              <a:t>原假设对复杂的</a:t>
            </a:r>
            <a:r>
              <a:rPr lang="zh-CN" altLang="en-US" sz="2300" dirty="0" smtClean="0">
                <a:latin typeface="宋体" pitchFamily="2" charset="-122"/>
                <a:ea typeface="宋体" pitchFamily="2" charset="-122"/>
              </a:rPr>
              <a:t>备择假设</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我们考察如下的检验</a:t>
            </a:r>
            <a:r>
              <a:rPr lang="zh-CN" altLang="en-US" sz="2300" dirty="0" smtClean="0">
                <a:latin typeface="宋体" pitchFamily="2" charset="-122"/>
                <a:ea typeface="宋体" pitchFamily="2" charset="-122"/>
              </a:rPr>
              <a:t>问题：</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这是常见的一类检验</a:t>
            </a:r>
            <a:r>
              <a:rPr lang="zh-CN" altLang="en-US" sz="2300" dirty="0" smtClean="0">
                <a:latin typeface="宋体" pitchFamily="2" charset="-122"/>
                <a:ea typeface="宋体" pitchFamily="2" charset="-122"/>
              </a:rPr>
              <a:t>问题，这里</a:t>
            </a:r>
            <a:r>
              <a:rPr lang="zh-CN" altLang="en-US" sz="2300" dirty="0" smtClean="0">
                <a:latin typeface="宋体" pitchFamily="2" charset="-122"/>
                <a:ea typeface="宋体" pitchFamily="2" charset="-122"/>
              </a:rPr>
              <a:t>有一个对简单原假设的理解</a:t>
            </a:r>
            <a:r>
              <a:rPr lang="zh-CN" altLang="en-US" sz="2300" dirty="0" smtClean="0">
                <a:latin typeface="宋体" pitchFamily="2" charset="-122"/>
                <a:ea typeface="宋体" pitchFamily="2" charset="-122"/>
              </a:rPr>
              <a:t>问题</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当参数</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为连续量时</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用</a:t>
            </a:r>
            <a:r>
              <a:rPr lang="zh-CN" altLang="en-US" sz="2300" dirty="0" smtClean="0">
                <a:latin typeface="宋体" pitchFamily="2" charset="-122"/>
                <a:ea typeface="宋体" pitchFamily="2" charset="-122"/>
              </a:rPr>
              <a:t>简单假设作为原假设是不适当</a:t>
            </a:r>
            <a:r>
              <a:rPr lang="zh-CN" altLang="en-US" sz="2300" dirty="0" smtClean="0">
                <a:latin typeface="宋体" pitchFamily="2" charset="-122"/>
                <a:ea typeface="宋体" pitchFamily="2" charset="-122"/>
              </a:rPr>
              <a:t>的</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所以</a:t>
            </a:r>
            <a:r>
              <a:rPr lang="zh-CN" altLang="en-US" sz="2300" dirty="0" smtClean="0">
                <a:latin typeface="宋体" pitchFamily="2" charset="-122"/>
                <a:ea typeface="宋体" pitchFamily="2" charset="-122"/>
              </a:rPr>
              <a:t>在试验中接受丝毫不差的简单</a:t>
            </a:r>
            <a:r>
              <a:rPr lang="zh-CN" altLang="en-US" sz="2300" dirty="0" smtClean="0">
                <a:latin typeface="宋体" pitchFamily="2" charset="-122"/>
                <a:ea typeface="宋体" pitchFamily="2" charset="-122"/>
              </a:rPr>
              <a:t>原假设“     ”是</a:t>
            </a:r>
            <a:r>
              <a:rPr lang="zh-CN" altLang="en-US" sz="2300" dirty="0" smtClean="0">
                <a:latin typeface="宋体" pitchFamily="2" charset="-122"/>
                <a:ea typeface="宋体" pitchFamily="2" charset="-122"/>
              </a:rPr>
              <a:t>不存在</a:t>
            </a:r>
            <a:r>
              <a:rPr lang="zh-CN" altLang="en-US" sz="2300" dirty="0" smtClean="0">
                <a:latin typeface="宋体" pitchFamily="2" charset="-122"/>
                <a:ea typeface="宋体" pitchFamily="2" charset="-122"/>
              </a:rPr>
              <a:t>的，合理</a:t>
            </a:r>
            <a:r>
              <a:rPr lang="zh-CN" altLang="en-US" sz="2300" dirty="0" smtClean="0">
                <a:latin typeface="宋体" pitchFamily="2" charset="-122"/>
                <a:ea typeface="宋体" pitchFamily="2" charset="-122"/>
              </a:rPr>
              <a:t>的原假设与备择假设应是</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8914" name="Object 2"/>
          <p:cNvGraphicFramePr>
            <a:graphicFrameLocks noChangeAspect="1"/>
          </p:cNvGraphicFramePr>
          <p:nvPr/>
        </p:nvGraphicFramePr>
        <p:xfrm>
          <a:off x="2643174" y="2353424"/>
          <a:ext cx="2571768" cy="432634"/>
        </p:xfrm>
        <a:graphic>
          <a:graphicData uri="http://schemas.openxmlformats.org/presentationml/2006/ole">
            <p:oleObj spid="_x0000_s38914" name="Equation" r:id="rId3" imgW="1358640" imgH="228600" progId="Equation.DSMT4">
              <p:embed/>
            </p:oleObj>
          </a:graphicData>
        </a:graphic>
      </p:graphicFrame>
      <p:graphicFrame>
        <p:nvGraphicFramePr>
          <p:cNvPr id="38915" name="Object 3"/>
          <p:cNvGraphicFramePr>
            <a:graphicFrameLocks noChangeAspect="1"/>
          </p:cNvGraphicFramePr>
          <p:nvPr/>
        </p:nvGraphicFramePr>
        <p:xfrm>
          <a:off x="6797692" y="3857628"/>
          <a:ext cx="774704" cy="435771"/>
        </p:xfrm>
        <a:graphic>
          <a:graphicData uri="http://schemas.openxmlformats.org/presentationml/2006/ole">
            <p:oleObj spid="_x0000_s38915" name="Equation" r:id="rId4" imgW="406080" imgH="228600" progId="Equation.DSMT4">
              <p:embed/>
            </p:oleObj>
          </a:graphicData>
        </a:graphic>
      </p:graphicFrame>
      <p:graphicFrame>
        <p:nvGraphicFramePr>
          <p:cNvPr id="38916" name="Object 4"/>
          <p:cNvGraphicFramePr>
            <a:graphicFrameLocks noChangeAspect="1"/>
          </p:cNvGraphicFramePr>
          <p:nvPr/>
        </p:nvGraphicFramePr>
        <p:xfrm>
          <a:off x="1714480" y="4572008"/>
          <a:ext cx="5500726" cy="452114"/>
        </p:xfrm>
        <a:graphic>
          <a:graphicData uri="http://schemas.openxmlformats.org/presentationml/2006/ole">
            <p:oleObj spid="_x0000_s38916" name="Equation" r:id="rId5" imgW="2781000" imgH="228600" progId="Equation.DSMT4">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对简单</a:t>
            </a:r>
            <a:r>
              <a:rPr lang="zh-CN" altLang="en-US" sz="2300" dirty="0" smtClean="0">
                <a:latin typeface="宋体" pitchFamily="2" charset="-122"/>
                <a:ea typeface="宋体" pitchFamily="2" charset="-122"/>
              </a:rPr>
              <a:t>原假设        作</a:t>
            </a:r>
            <a:r>
              <a:rPr lang="zh-CN" altLang="en-US" sz="2300" dirty="0" smtClean="0">
                <a:latin typeface="宋体" pitchFamily="2" charset="-122"/>
                <a:ea typeface="宋体" pitchFamily="2" charset="-122"/>
              </a:rPr>
              <a:t>贝叶斯检验时不能采用连续密度函数作为</a:t>
            </a:r>
            <a:r>
              <a:rPr lang="zh-CN" altLang="en-US" sz="2300" dirty="0" smtClean="0">
                <a:latin typeface="宋体" pitchFamily="2" charset="-122"/>
                <a:ea typeface="宋体" pitchFamily="2" charset="-122"/>
              </a:rPr>
              <a:t>先验分布，因为</a:t>
            </a:r>
            <a:r>
              <a:rPr lang="zh-CN" altLang="en-US" sz="2300" dirty="0" smtClean="0">
                <a:latin typeface="宋体" pitchFamily="2" charset="-122"/>
                <a:ea typeface="宋体" pitchFamily="2" charset="-122"/>
              </a:rPr>
              <a:t>任何这种先验将</a:t>
            </a:r>
            <a:r>
              <a:rPr lang="zh-CN" altLang="en-US" sz="2300" dirty="0" smtClean="0">
                <a:latin typeface="宋体" pitchFamily="2" charset="-122"/>
                <a:ea typeface="宋体" pitchFamily="2" charset="-122"/>
              </a:rPr>
              <a:t>给     的</a:t>
            </a:r>
            <a:r>
              <a:rPr lang="zh-CN" altLang="en-US" sz="2300" dirty="0" smtClean="0">
                <a:latin typeface="宋体" pitchFamily="2" charset="-122"/>
                <a:ea typeface="宋体" pitchFamily="2" charset="-122"/>
              </a:rPr>
              <a:t>先验概率为</a:t>
            </a:r>
            <a:r>
              <a:rPr lang="zh-CN" altLang="en-US" sz="2300" dirty="0" smtClean="0">
                <a:latin typeface="宋体" pitchFamily="2" charset="-122"/>
                <a:ea typeface="宋体" pitchFamily="2" charset="-122"/>
              </a:rPr>
              <a:t>零，从而</a:t>
            </a:r>
            <a:r>
              <a:rPr lang="zh-CN" altLang="en-US" sz="2300" dirty="0" smtClean="0">
                <a:latin typeface="宋体" pitchFamily="2" charset="-122"/>
                <a:ea typeface="宋体" pitchFamily="2" charset="-122"/>
              </a:rPr>
              <a:t>后验概率也为</a:t>
            </a:r>
            <a:r>
              <a:rPr lang="zh-CN" altLang="en-US" sz="2300" dirty="0" smtClean="0">
                <a:latin typeface="宋体" pitchFamily="2" charset="-122"/>
                <a:ea typeface="宋体" pitchFamily="2" charset="-122"/>
              </a:rPr>
              <a:t>零，所以</a:t>
            </a:r>
            <a:r>
              <a:rPr lang="zh-CN" altLang="en-US" sz="2300" dirty="0" smtClean="0">
                <a:latin typeface="宋体" pitchFamily="2" charset="-122"/>
                <a:ea typeface="宋体" pitchFamily="2" charset="-122"/>
              </a:rPr>
              <a:t>一</a:t>
            </a:r>
            <a:r>
              <a:rPr lang="zh-CN" altLang="en-US" sz="2300" dirty="0" smtClean="0">
                <a:latin typeface="宋体" pitchFamily="2" charset="-122"/>
                <a:ea typeface="宋体" pitchFamily="2" charset="-122"/>
              </a:rPr>
              <a:t>个有效</a:t>
            </a:r>
            <a:r>
              <a:rPr lang="zh-CN" altLang="en-US" sz="2300" dirty="0" smtClean="0">
                <a:latin typeface="宋体" pitchFamily="2" charset="-122"/>
                <a:ea typeface="宋体" pitchFamily="2" charset="-122"/>
              </a:rPr>
              <a:t>的方法是</a:t>
            </a:r>
            <a:r>
              <a:rPr lang="zh-CN" altLang="en-US" sz="2300" dirty="0" smtClean="0">
                <a:latin typeface="宋体" pitchFamily="2" charset="-122"/>
                <a:ea typeface="宋体" pitchFamily="2" charset="-122"/>
              </a:rPr>
              <a:t>对</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给</a:t>
            </a:r>
            <a:r>
              <a:rPr lang="zh-CN" altLang="en-US" sz="2300" dirty="0" smtClean="0">
                <a:latin typeface="宋体" pitchFamily="2" charset="-122"/>
                <a:ea typeface="宋体" pitchFamily="2" charset="-122"/>
              </a:rPr>
              <a:t>一个正</a:t>
            </a:r>
            <a:r>
              <a:rPr lang="zh-CN" altLang="en-US" sz="2300" dirty="0" smtClean="0">
                <a:latin typeface="宋体" pitchFamily="2" charset="-122"/>
                <a:ea typeface="宋体" pitchFamily="2" charset="-122"/>
              </a:rPr>
              <a:t>概率  ，而对</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给</a:t>
            </a:r>
            <a:r>
              <a:rPr lang="zh-CN" altLang="en-US" sz="2300" dirty="0" smtClean="0">
                <a:latin typeface="宋体" pitchFamily="2" charset="-122"/>
                <a:ea typeface="宋体" pitchFamily="2" charset="-122"/>
              </a:rPr>
              <a:t>一个加权</a:t>
            </a:r>
            <a:r>
              <a:rPr lang="zh-CN" altLang="en-US" sz="2300" dirty="0" smtClean="0">
                <a:latin typeface="宋体" pitchFamily="2" charset="-122"/>
                <a:ea typeface="宋体" pitchFamily="2" charset="-122"/>
              </a:rPr>
              <a:t>密度</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，即</a:t>
            </a:r>
            <a:r>
              <a:rPr lang="el-GR" altLang="zh-CN" sz="2300" dirty="0" smtClean="0">
                <a:latin typeface="宋体" pitchFamily="2" charset="-122"/>
                <a:ea typeface="宋体" pitchFamily="2" charset="-122"/>
              </a:rPr>
              <a:t>θ</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的</a:t>
            </a:r>
            <a:r>
              <a:rPr lang="zh-CN" altLang="en-US" sz="2300" dirty="0" smtClean="0">
                <a:latin typeface="宋体" pitchFamily="2" charset="-122"/>
                <a:ea typeface="宋体" pitchFamily="2" charset="-122"/>
              </a:rPr>
              <a:t>先验密度</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     为</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示性</a:t>
            </a:r>
            <a:r>
              <a:rPr lang="zh-CN" altLang="en-US" sz="2300" dirty="0" smtClean="0">
                <a:latin typeface="宋体" pitchFamily="2" charset="-122"/>
                <a:ea typeface="宋体" pitchFamily="2" charset="-122"/>
              </a:rPr>
              <a:t>函数，       ，   为     上</a:t>
            </a:r>
            <a:r>
              <a:rPr lang="zh-CN" altLang="en-US" sz="2300" dirty="0" smtClean="0">
                <a:latin typeface="宋体" pitchFamily="2" charset="-122"/>
                <a:ea typeface="宋体" pitchFamily="2" charset="-122"/>
              </a:rPr>
              <a:t>的一个正常</a:t>
            </a:r>
            <a:r>
              <a:rPr lang="zh-CN" altLang="en-US" sz="2300" dirty="0" smtClean="0">
                <a:latin typeface="宋体" pitchFamily="2" charset="-122"/>
                <a:ea typeface="宋体" pitchFamily="2" charset="-122"/>
              </a:rPr>
              <a:t>密度函数，这里</a:t>
            </a:r>
            <a:r>
              <a:rPr lang="zh-CN" altLang="en-US" sz="2300" dirty="0" smtClean="0">
                <a:latin typeface="宋体" pitchFamily="2" charset="-122"/>
                <a:ea typeface="宋体" pitchFamily="2" charset="-122"/>
              </a:rPr>
              <a:t>可</a:t>
            </a:r>
            <a:r>
              <a:rPr lang="zh-CN" altLang="en-US" sz="2300" dirty="0" smtClean="0">
                <a:latin typeface="宋体" pitchFamily="2" charset="-122"/>
                <a:ea typeface="宋体" pitchFamily="2" charset="-122"/>
              </a:rPr>
              <a:t>把</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看作</a:t>
            </a:r>
            <a:r>
              <a:rPr lang="zh-CN" altLang="en-US" sz="2300" dirty="0" smtClean="0">
                <a:latin typeface="宋体" pitchFamily="2" charset="-122"/>
                <a:ea typeface="宋体" pitchFamily="2" charset="-122"/>
              </a:rPr>
              <a:t>近似的实际</a:t>
            </a:r>
            <a:r>
              <a:rPr lang="zh-CN" altLang="en-US" sz="2300" dirty="0" smtClean="0">
                <a:latin typeface="宋体" pitchFamily="2" charset="-122"/>
                <a:ea typeface="宋体" pitchFamily="2" charset="-122"/>
              </a:rPr>
              <a:t>假设</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上</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先验概率，如此</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先验分布</a:t>
            </a:r>
            <a:r>
              <a:rPr lang="zh-CN" altLang="en-US" sz="2300" dirty="0" smtClean="0">
                <a:latin typeface="宋体" pitchFamily="2" charset="-122"/>
                <a:ea typeface="宋体" pitchFamily="2" charset="-122"/>
              </a:rPr>
              <a:t>是由离散和连续两部分组合而</a:t>
            </a:r>
            <a:r>
              <a:rPr lang="zh-CN" altLang="en-US" sz="2300" dirty="0" smtClean="0">
                <a:latin typeface="宋体" pitchFamily="2" charset="-122"/>
                <a:ea typeface="宋体" pitchFamily="2" charset="-122"/>
              </a:rPr>
              <a:t>成。</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39938" name="Object 2"/>
          <p:cNvGraphicFramePr>
            <a:graphicFrameLocks noChangeAspect="1"/>
          </p:cNvGraphicFramePr>
          <p:nvPr/>
        </p:nvGraphicFramePr>
        <p:xfrm>
          <a:off x="2643174" y="1528750"/>
          <a:ext cx="1177931" cy="400052"/>
        </p:xfrm>
        <a:graphic>
          <a:graphicData uri="http://schemas.openxmlformats.org/presentationml/2006/ole">
            <p:oleObj spid="_x0000_s39938" name="Equation" r:id="rId3" imgW="672840" imgH="228600" progId="Equation.DSMT4">
              <p:embed/>
            </p:oleObj>
          </a:graphicData>
        </a:graphic>
      </p:graphicFrame>
      <p:graphicFrame>
        <p:nvGraphicFramePr>
          <p:cNvPr id="39939" name="Object 3"/>
          <p:cNvGraphicFramePr>
            <a:graphicFrameLocks noChangeAspect="1"/>
          </p:cNvGraphicFramePr>
          <p:nvPr/>
        </p:nvGraphicFramePr>
        <p:xfrm>
          <a:off x="6072198" y="1885940"/>
          <a:ext cx="711204" cy="400052"/>
        </p:xfrm>
        <a:graphic>
          <a:graphicData uri="http://schemas.openxmlformats.org/presentationml/2006/ole">
            <p:oleObj spid="_x0000_s39939" name="Equation" r:id="rId4" imgW="406080" imgH="228600" progId="Equation.DSMT4">
              <p:embed/>
            </p:oleObj>
          </a:graphicData>
        </a:graphic>
      </p:graphicFrame>
      <p:graphicFrame>
        <p:nvGraphicFramePr>
          <p:cNvPr id="39940" name="Object 4"/>
          <p:cNvGraphicFramePr>
            <a:graphicFrameLocks noChangeAspect="1"/>
          </p:cNvGraphicFramePr>
          <p:nvPr/>
        </p:nvGraphicFramePr>
        <p:xfrm>
          <a:off x="7861324" y="2243130"/>
          <a:ext cx="711204" cy="400052"/>
        </p:xfrm>
        <a:graphic>
          <a:graphicData uri="http://schemas.openxmlformats.org/presentationml/2006/ole">
            <p:oleObj spid="_x0000_s39940" name="Equation" r:id="rId5" imgW="406080" imgH="228600" progId="Equation.DSMT4">
              <p:embed/>
            </p:oleObj>
          </a:graphicData>
        </a:graphic>
      </p:graphicFrame>
      <p:graphicFrame>
        <p:nvGraphicFramePr>
          <p:cNvPr id="39941" name="Object 5"/>
          <p:cNvGraphicFramePr>
            <a:graphicFrameLocks noChangeAspect="1"/>
          </p:cNvGraphicFramePr>
          <p:nvPr/>
        </p:nvGraphicFramePr>
        <p:xfrm>
          <a:off x="2643174" y="2613260"/>
          <a:ext cx="357190" cy="387112"/>
        </p:xfrm>
        <a:graphic>
          <a:graphicData uri="http://schemas.openxmlformats.org/presentationml/2006/ole">
            <p:oleObj spid="_x0000_s39941" name="Equation" r:id="rId6" imgW="177480" imgH="228600" progId="Equation.DSMT4">
              <p:embed/>
            </p:oleObj>
          </a:graphicData>
        </a:graphic>
      </p:graphicFrame>
      <p:graphicFrame>
        <p:nvGraphicFramePr>
          <p:cNvPr id="39942" name="Object 6"/>
          <p:cNvGraphicFramePr>
            <a:graphicFrameLocks noChangeAspect="1"/>
          </p:cNvGraphicFramePr>
          <p:nvPr/>
        </p:nvGraphicFramePr>
        <p:xfrm>
          <a:off x="3786182" y="2643181"/>
          <a:ext cx="714380" cy="401839"/>
        </p:xfrm>
        <a:graphic>
          <a:graphicData uri="http://schemas.openxmlformats.org/presentationml/2006/ole">
            <p:oleObj spid="_x0000_s39942" name="Equation" r:id="rId7" imgW="406080" imgH="228600" progId="Equation.DSMT4">
              <p:embed/>
            </p:oleObj>
          </a:graphicData>
        </a:graphic>
      </p:graphicFrame>
      <p:graphicFrame>
        <p:nvGraphicFramePr>
          <p:cNvPr id="39943" name="Object 7"/>
          <p:cNvGraphicFramePr>
            <a:graphicFrameLocks noChangeAspect="1"/>
          </p:cNvGraphicFramePr>
          <p:nvPr/>
        </p:nvGraphicFramePr>
        <p:xfrm>
          <a:off x="6429388" y="2618082"/>
          <a:ext cx="785818" cy="382290"/>
        </p:xfrm>
        <a:graphic>
          <a:graphicData uri="http://schemas.openxmlformats.org/presentationml/2006/ole">
            <p:oleObj spid="_x0000_s39943" name="Equation" r:id="rId8" imgW="469800" imgH="228600" progId="Equation.DSMT4">
              <p:embed/>
            </p:oleObj>
          </a:graphicData>
        </a:graphic>
      </p:graphicFrame>
      <p:graphicFrame>
        <p:nvGraphicFramePr>
          <p:cNvPr id="39944" name="Object 8"/>
          <p:cNvGraphicFramePr>
            <a:graphicFrameLocks noChangeAspect="1"/>
          </p:cNvGraphicFramePr>
          <p:nvPr/>
        </p:nvGraphicFramePr>
        <p:xfrm>
          <a:off x="2643174" y="3507928"/>
          <a:ext cx="3214710" cy="492576"/>
        </p:xfrm>
        <a:graphic>
          <a:graphicData uri="http://schemas.openxmlformats.org/presentationml/2006/ole">
            <p:oleObj spid="_x0000_s39944" name="Equation" r:id="rId9" imgW="1574640" imgH="241200" progId="Equation.DSMT4">
              <p:embed/>
            </p:oleObj>
          </a:graphicData>
        </a:graphic>
      </p:graphicFrame>
      <p:graphicFrame>
        <p:nvGraphicFramePr>
          <p:cNvPr id="39945" name="Object 9"/>
          <p:cNvGraphicFramePr>
            <a:graphicFrameLocks noChangeAspect="1"/>
          </p:cNvGraphicFramePr>
          <p:nvPr/>
        </p:nvGraphicFramePr>
        <p:xfrm>
          <a:off x="1500165" y="4214818"/>
          <a:ext cx="721900" cy="428628"/>
        </p:xfrm>
        <a:graphic>
          <a:graphicData uri="http://schemas.openxmlformats.org/presentationml/2006/ole">
            <p:oleObj spid="_x0000_s39945" name="Equation" r:id="rId10" imgW="406080" imgH="241200" progId="Equation.DSMT4">
              <p:embed/>
            </p:oleObj>
          </a:graphicData>
        </a:graphic>
      </p:graphicFrame>
      <p:graphicFrame>
        <p:nvGraphicFramePr>
          <p:cNvPr id="39946" name="Object 10"/>
          <p:cNvGraphicFramePr>
            <a:graphicFrameLocks noChangeAspect="1"/>
          </p:cNvGraphicFramePr>
          <p:nvPr/>
        </p:nvGraphicFramePr>
        <p:xfrm>
          <a:off x="2500298" y="4214818"/>
          <a:ext cx="711204" cy="400052"/>
        </p:xfrm>
        <a:graphic>
          <a:graphicData uri="http://schemas.openxmlformats.org/presentationml/2006/ole">
            <p:oleObj spid="_x0000_s39946" name="Equation" r:id="rId11" imgW="406080" imgH="228600" progId="Equation.DSMT4">
              <p:embed/>
            </p:oleObj>
          </a:graphicData>
        </a:graphic>
      </p:graphicFrame>
      <p:graphicFrame>
        <p:nvGraphicFramePr>
          <p:cNvPr id="39947" name="Object 11"/>
          <p:cNvGraphicFramePr>
            <a:graphicFrameLocks noChangeAspect="1"/>
          </p:cNvGraphicFramePr>
          <p:nvPr/>
        </p:nvGraphicFramePr>
        <p:xfrm>
          <a:off x="4786314" y="4214818"/>
          <a:ext cx="1133481" cy="400052"/>
        </p:xfrm>
        <a:graphic>
          <a:graphicData uri="http://schemas.openxmlformats.org/presentationml/2006/ole">
            <p:oleObj spid="_x0000_s39947" name="Equation" r:id="rId12" imgW="647640" imgH="228600" progId="Equation.DSMT4">
              <p:embed/>
            </p:oleObj>
          </a:graphicData>
        </a:graphic>
      </p:graphicFrame>
      <p:graphicFrame>
        <p:nvGraphicFramePr>
          <p:cNvPr id="39948" name="Object 12"/>
          <p:cNvGraphicFramePr>
            <a:graphicFrameLocks noChangeAspect="1"/>
          </p:cNvGraphicFramePr>
          <p:nvPr/>
        </p:nvGraphicFramePr>
        <p:xfrm>
          <a:off x="6143636" y="4214818"/>
          <a:ext cx="666753" cy="400052"/>
        </p:xfrm>
        <a:graphic>
          <a:graphicData uri="http://schemas.openxmlformats.org/presentationml/2006/ole">
            <p:oleObj spid="_x0000_s39948" name="Equation" r:id="rId13" imgW="380880" imgH="228600" progId="Equation.DSMT4">
              <p:embed/>
            </p:oleObj>
          </a:graphicData>
        </a:graphic>
      </p:graphicFrame>
      <p:graphicFrame>
        <p:nvGraphicFramePr>
          <p:cNvPr id="39949" name="Object 13"/>
          <p:cNvGraphicFramePr>
            <a:graphicFrameLocks noChangeAspect="1"/>
          </p:cNvGraphicFramePr>
          <p:nvPr/>
        </p:nvGraphicFramePr>
        <p:xfrm>
          <a:off x="7000892" y="4243394"/>
          <a:ext cx="711204" cy="400052"/>
        </p:xfrm>
        <a:graphic>
          <a:graphicData uri="http://schemas.openxmlformats.org/presentationml/2006/ole">
            <p:oleObj spid="_x0000_s39949" name="Equation" r:id="rId14" imgW="406080" imgH="228600" progId="Equation.DSMT4">
              <p:embed/>
            </p:oleObj>
          </a:graphicData>
        </a:graphic>
      </p:graphicFrame>
      <p:graphicFrame>
        <p:nvGraphicFramePr>
          <p:cNvPr id="39950" name="Object 14"/>
          <p:cNvGraphicFramePr>
            <a:graphicFrameLocks noChangeAspect="1"/>
          </p:cNvGraphicFramePr>
          <p:nvPr/>
        </p:nvGraphicFramePr>
        <p:xfrm>
          <a:off x="4681539" y="4572008"/>
          <a:ext cx="319089" cy="410257"/>
        </p:xfrm>
        <a:graphic>
          <a:graphicData uri="http://schemas.openxmlformats.org/presentationml/2006/ole">
            <p:oleObj spid="_x0000_s39950" name="Equation" r:id="rId15" imgW="177480" imgH="228600" progId="Equation.DSMT4">
              <p:embed/>
            </p:oleObj>
          </a:graphicData>
        </a:graphic>
      </p:graphicFrame>
      <p:graphicFrame>
        <p:nvGraphicFramePr>
          <p:cNvPr id="39952" name="Object 16"/>
          <p:cNvGraphicFramePr>
            <a:graphicFrameLocks noChangeAspect="1"/>
          </p:cNvGraphicFramePr>
          <p:nvPr/>
        </p:nvGraphicFramePr>
        <p:xfrm>
          <a:off x="857224" y="5000636"/>
          <a:ext cx="2422537" cy="400052"/>
        </p:xfrm>
        <a:graphic>
          <a:graphicData uri="http://schemas.openxmlformats.org/presentationml/2006/ole">
            <p:oleObj spid="_x0000_s39952" name="Equation" r:id="rId16" imgW="1384200" imgH="228600" progId="Equation.DSMT4">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948200"/>
          </a:xfrm>
        </p:spPr>
        <p:txBody>
          <a:bodyPr>
            <a:normAutofit/>
          </a:bodyPr>
          <a:lstStyle/>
          <a:p>
            <a:r>
              <a:rPr lang="zh-CN" altLang="en-US" sz="2300" dirty="0" smtClean="0">
                <a:latin typeface="宋体" pitchFamily="2" charset="-122"/>
                <a:ea typeface="宋体" pitchFamily="2" charset="-122"/>
              </a:rPr>
              <a:t>设样本分布</a:t>
            </a:r>
            <a:r>
              <a:rPr lang="zh-CN" altLang="en-US" sz="2300" dirty="0" smtClean="0">
                <a:latin typeface="宋体" pitchFamily="2" charset="-122"/>
                <a:ea typeface="宋体" pitchFamily="2" charset="-122"/>
              </a:rPr>
              <a:t>为</a:t>
            </a:r>
            <a:r>
              <a:rPr lang="en-US" altLang="zh-CN" sz="2300" dirty="0" smtClean="0">
                <a:latin typeface="宋体" pitchFamily="2" charset="-122"/>
                <a:ea typeface="宋体" pitchFamily="2" charset="-122"/>
              </a:rPr>
              <a:t>p(x|</a:t>
            </a:r>
            <a:r>
              <a:rPr lang="el-GR" altLang="zh-CN" sz="2300" dirty="0" smtClean="0">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，利用</a:t>
            </a:r>
            <a:r>
              <a:rPr lang="zh-CN" altLang="en-US" sz="2300" dirty="0" smtClean="0">
                <a:latin typeface="宋体" pitchFamily="2" charset="-122"/>
                <a:ea typeface="宋体" pitchFamily="2" charset="-122"/>
              </a:rPr>
              <a:t>上述先验分布容易获得</a:t>
            </a:r>
            <a:r>
              <a:rPr lang="zh-CN" altLang="en-US" sz="2300" dirty="0" smtClean="0">
                <a:latin typeface="宋体" pitchFamily="2" charset="-122"/>
                <a:ea typeface="宋体" pitchFamily="2" charset="-122"/>
              </a:rPr>
              <a:t>样本</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的边缘分布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其中</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从而</a:t>
            </a:r>
            <a:r>
              <a:rPr lang="zh-CN" altLang="en-US" sz="2300" dirty="0" smtClean="0">
                <a:latin typeface="宋体" pitchFamily="2" charset="-122"/>
                <a:ea typeface="宋体" pitchFamily="2" charset="-122"/>
              </a:rPr>
              <a:t>简单原假设与复杂</a:t>
            </a:r>
            <a:r>
              <a:rPr lang="zh-CN" altLang="en-US" sz="2300" dirty="0" smtClean="0">
                <a:latin typeface="宋体" pitchFamily="2" charset="-122"/>
                <a:ea typeface="宋体" pitchFamily="2" charset="-122"/>
              </a:rPr>
              <a:t>备择假设的</a:t>
            </a:r>
            <a:r>
              <a:rPr lang="zh-CN" altLang="en-US" sz="2300" dirty="0" smtClean="0">
                <a:latin typeface="宋体" pitchFamily="2" charset="-122"/>
                <a:ea typeface="宋体" pitchFamily="2" charset="-122"/>
              </a:rPr>
              <a:t>后验概率分别为</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40962" name="Object 2"/>
          <p:cNvGraphicFramePr>
            <a:graphicFrameLocks noChangeAspect="1"/>
          </p:cNvGraphicFramePr>
          <p:nvPr/>
        </p:nvGraphicFramePr>
        <p:xfrm>
          <a:off x="2214546" y="2214554"/>
          <a:ext cx="3031456" cy="571504"/>
        </p:xfrm>
        <a:graphic>
          <a:graphicData uri="http://schemas.openxmlformats.org/presentationml/2006/ole">
            <p:oleObj spid="_x0000_s40962" name="Equation" r:id="rId3" imgW="1549080" imgH="291960" progId="Equation.DSMT4">
              <p:embed/>
            </p:oleObj>
          </a:graphicData>
        </a:graphic>
      </p:graphicFrame>
      <p:graphicFrame>
        <p:nvGraphicFramePr>
          <p:cNvPr id="40963" name="Object 3"/>
          <p:cNvGraphicFramePr>
            <a:graphicFrameLocks noChangeAspect="1"/>
          </p:cNvGraphicFramePr>
          <p:nvPr/>
        </p:nvGraphicFramePr>
        <p:xfrm>
          <a:off x="2841617" y="2787356"/>
          <a:ext cx="2873391" cy="470191"/>
        </p:xfrm>
        <a:graphic>
          <a:graphicData uri="http://schemas.openxmlformats.org/presentationml/2006/ole">
            <p:oleObj spid="_x0000_s40963" name="Equation" r:id="rId4" imgW="1396800" imgH="228600" progId="Equation.DSMT4">
              <p:embed/>
            </p:oleObj>
          </a:graphicData>
        </a:graphic>
      </p:graphicFrame>
      <p:graphicFrame>
        <p:nvGraphicFramePr>
          <p:cNvPr id="40964" name="Object 4"/>
          <p:cNvGraphicFramePr>
            <a:graphicFrameLocks noChangeAspect="1"/>
          </p:cNvGraphicFramePr>
          <p:nvPr/>
        </p:nvGraphicFramePr>
        <p:xfrm>
          <a:off x="2143108" y="3429000"/>
          <a:ext cx="3549040" cy="642942"/>
        </p:xfrm>
        <a:graphic>
          <a:graphicData uri="http://schemas.openxmlformats.org/presentationml/2006/ole">
            <p:oleObj spid="_x0000_s40964" name="Equation" r:id="rId5" imgW="1752480" imgH="317160" progId="Equation.DSMT4">
              <p:embed/>
            </p:oleObj>
          </a:graphicData>
        </a:graphic>
      </p:graphicFrame>
      <p:graphicFrame>
        <p:nvGraphicFramePr>
          <p:cNvPr id="40965" name="Object 5"/>
          <p:cNvGraphicFramePr>
            <a:graphicFrameLocks noChangeAspect="1"/>
          </p:cNvGraphicFramePr>
          <p:nvPr/>
        </p:nvGraphicFramePr>
        <p:xfrm>
          <a:off x="2214546" y="4714884"/>
          <a:ext cx="3333774" cy="428628"/>
        </p:xfrm>
        <a:graphic>
          <a:graphicData uri="http://schemas.openxmlformats.org/presentationml/2006/ole">
            <p:oleObj spid="_x0000_s40965" name="Equation" r:id="rId6" imgW="1777680" imgH="228600" progId="Equation.DSMT4">
              <p:embed/>
            </p:oleObj>
          </a:graphicData>
        </a:graphic>
      </p:graphicFrame>
      <p:graphicFrame>
        <p:nvGraphicFramePr>
          <p:cNvPr id="40967" name="Object 7"/>
          <p:cNvGraphicFramePr>
            <a:graphicFrameLocks noChangeAspect="1"/>
          </p:cNvGraphicFramePr>
          <p:nvPr/>
        </p:nvGraphicFramePr>
        <p:xfrm>
          <a:off x="2214546" y="5143511"/>
          <a:ext cx="3048026" cy="428629"/>
        </p:xfrm>
        <a:graphic>
          <a:graphicData uri="http://schemas.openxmlformats.org/presentationml/2006/ole">
            <p:oleObj spid="_x0000_s40967" name="Equation" r:id="rId7" imgW="1625400" imgH="228600" progId="Equation.DSMT4">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76828"/>
          </a:xfrm>
        </p:spPr>
        <p:txBody>
          <a:bodyPr>
            <a:noAutofit/>
          </a:bodyPr>
          <a:lstStyle/>
          <a:p>
            <a:r>
              <a:rPr lang="zh-CN" altLang="en-US" sz="2300" dirty="0" smtClean="0">
                <a:latin typeface="宋体" pitchFamily="2" charset="-122"/>
                <a:ea typeface="宋体" pitchFamily="2" charset="-122"/>
              </a:rPr>
              <a:t>后验机会比</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从而贝叶斯因子</a:t>
            </a:r>
            <a:r>
              <a:rPr lang="zh-CN" altLang="en-US" sz="2300" dirty="0" smtClean="0">
                <a:latin typeface="宋体" pitchFamily="2" charset="-122"/>
                <a:ea typeface="宋体" pitchFamily="2" charset="-122"/>
              </a:rPr>
              <a:t>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这一简单表达式要比后验概率计算容易</a:t>
            </a:r>
            <a:r>
              <a:rPr lang="zh-CN" altLang="en-US" sz="2300" dirty="0" smtClean="0">
                <a:latin typeface="宋体" pitchFamily="2" charset="-122"/>
                <a:ea typeface="宋体" pitchFamily="2" charset="-122"/>
              </a:rPr>
              <a:t>很多，故</a:t>
            </a:r>
            <a:r>
              <a:rPr lang="zh-CN" altLang="en-US" sz="2300" dirty="0" smtClean="0">
                <a:latin typeface="宋体" pitchFamily="2" charset="-122"/>
                <a:ea typeface="宋体" pitchFamily="2" charset="-122"/>
              </a:rPr>
              <a:t>实际中常常是先</a:t>
            </a:r>
            <a:r>
              <a:rPr lang="zh-CN" altLang="en-US" sz="2300" dirty="0" smtClean="0">
                <a:latin typeface="宋体" pitchFamily="2" charset="-122"/>
                <a:ea typeface="宋体" pitchFamily="2" charset="-122"/>
              </a:rPr>
              <a:t>计算     ，然后再计算       ，因为</a:t>
            </a:r>
            <a:r>
              <a:rPr lang="zh-CN" altLang="en-US" sz="2300" dirty="0" smtClean="0">
                <a:latin typeface="宋体" pitchFamily="2" charset="-122"/>
                <a:ea typeface="宋体" pitchFamily="2" charset="-122"/>
              </a:rPr>
              <a:t>由贝叶斯因子的定义</a:t>
            </a:r>
            <a:r>
              <a:rPr lang="zh-CN" altLang="en-US" sz="2300" dirty="0" smtClean="0">
                <a:latin typeface="宋体" pitchFamily="2" charset="-122"/>
                <a:ea typeface="宋体" pitchFamily="2" charset="-122"/>
              </a:rPr>
              <a:t>和        可</a:t>
            </a:r>
            <a:r>
              <a:rPr lang="zh-CN" altLang="en-US" sz="2300" dirty="0" smtClean="0">
                <a:latin typeface="宋体" pitchFamily="2" charset="-122"/>
                <a:ea typeface="宋体" pitchFamily="2" charset="-122"/>
              </a:rPr>
              <a:t>推得</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假设检验</a:t>
            </a:r>
            <a:endParaRPr lang="zh-CN" altLang="en-US" sz="4000" dirty="0"/>
          </a:p>
        </p:txBody>
      </p:sp>
      <p:graphicFrame>
        <p:nvGraphicFramePr>
          <p:cNvPr id="41986" name="Object 2"/>
          <p:cNvGraphicFramePr>
            <a:graphicFrameLocks noChangeAspect="1"/>
          </p:cNvGraphicFramePr>
          <p:nvPr/>
        </p:nvGraphicFramePr>
        <p:xfrm>
          <a:off x="2928926" y="1285860"/>
          <a:ext cx="1987658" cy="785818"/>
        </p:xfrm>
        <a:graphic>
          <a:graphicData uri="http://schemas.openxmlformats.org/presentationml/2006/ole">
            <p:oleObj spid="_x0000_s41986" name="Equation" r:id="rId3" imgW="1091880" imgH="431640" progId="Equation.DSMT4">
              <p:embed/>
            </p:oleObj>
          </a:graphicData>
        </a:graphic>
      </p:graphicFrame>
      <p:graphicFrame>
        <p:nvGraphicFramePr>
          <p:cNvPr id="41987" name="Object 3"/>
          <p:cNvGraphicFramePr>
            <a:graphicFrameLocks noChangeAspect="1"/>
          </p:cNvGraphicFramePr>
          <p:nvPr/>
        </p:nvGraphicFramePr>
        <p:xfrm>
          <a:off x="3428992" y="2143116"/>
          <a:ext cx="2547997" cy="715966"/>
        </p:xfrm>
        <a:graphic>
          <a:graphicData uri="http://schemas.openxmlformats.org/presentationml/2006/ole">
            <p:oleObj spid="_x0000_s41987" name="Equation" r:id="rId4" imgW="1536480" imgH="431640" progId="Equation.DSMT4">
              <p:embed/>
            </p:oleObj>
          </a:graphicData>
        </a:graphic>
      </p:graphicFrame>
      <p:graphicFrame>
        <p:nvGraphicFramePr>
          <p:cNvPr id="41988" name="Object 4"/>
          <p:cNvGraphicFramePr>
            <a:graphicFrameLocks noChangeAspect="1"/>
          </p:cNvGraphicFramePr>
          <p:nvPr/>
        </p:nvGraphicFramePr>
        <p:xfrm>
          <a:off x="2071670" y="3500438"/>
          <a:ext cx="711204" cy="400052"/>
        </p:xfrm>
        <a:graphic>
          <a:graphicData uri="http://schemas.openxmlformats.org/presentationml/2006/ole">
            <p:oleObj spid="_x0000_s41988" name="Equation" r:id="rId5" imgW="406080" imgH="228600" progId="Equation.DSMT4">
              <p:embed/>
            </p:oleObj>
          </a:graphicData>
        </a:graphic>
      </p:graphicFrame>
      <p:graphicFrame>
        <p:nvGraphicFramePr>
          <p:cNvPr id="41989" name="Object 5"/>
          <p:cNvGraphicFramePr>
            <a:graphicFrameLocks noChangeAspect="1"/>
          </p:cNvGraphicFramePr>
          <p:nvPr/>
        </p:nvGraphicFramePr>
        <p:xfrm>
          <a:off x="4500562" y="3500438"/>
          <a:ext cx="1022355" cy="400052"/>
        </p:xfrm>
        <a:graphic>
          <a:graphicData uri="http://schemas.openxmlformats.org/presentationml/2006/ole">
            <p:oleObj spid="_x0000_s41989" name="Equation" r:id="rId6" imgW="583920" imgH="228600" progId="Equation.DSMT4">
              <p:embed/>
            </p:oleObj>
          </a:graphicData>
        </a:graphic>
      </p:graphicFrame>
      <p:graphicFrame>
        <p:nvGraphicFramePr>
          <p:cNvPr id="41990" name="Object 6"/>
          <p:cNvGraphicFramePr>
            <a:graphicFrameLocks noChangeAspect="1"/>
          </p:cNvGraphicFramePr>
          <p:nvPr/>
        </p:nvGraphicFramePr>
        <p:xfrm>
          <a:off x="1785918" y="3857627"/>
          <a:ext cx="1143008" cy="388191"/>
        </p:xfrm>
        <a:graphic>
          <a:graphicData uri="http://schemas.openxmlformats.org/presentationml/2006/ole">
            <p:oleObj spid="_x0000_s41990" name="Equation" r:id="rId7" imgW="672840" imgH="228600" progId="Equation.DSMT4">
              <p:embed/>
            </p:oleObj>
          </a:graphicData>
        </a:graphic>
      </p:graphicFrame>
      <p:graphicFrame>
        <p:nvGraphicFramePr>
          <p:cNvPr id="41991" name="Object 7"/>
          <p:cNvGraphicFramePr>
            <a:graphicFrameLocks noChangeAspect="1"/>
          </p:cNvGraphicFramePr>
          <p:nvPr/>
        </p:nvGraphicFramePr>
        <p:xfrm>
          <a:off x="2643173" y="4357694"/>
          <a:ext cx="3500463" cy="815176"/>
        </p:xfrm>
        <a:graphic>
          <a:graphicData uri="http://schemas.openxmlformats.org/presentationml/2006/ole">
            <p:oleObj spid="_x0000_s41991" name="Equation" r:id="rId8" imgW="1854000" imgH="431640" progId="Equation.DSMT4">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376672"/>
          </a:xfrm>
        </p:spPr>
        <p:txBody>
          <a:bodyPr>
            <a:noAutofit/>
          </a:bodyPr>
          <a:lstStyle/>
          <a:p>
            <a:r>
              <a:rPr lang="zh-CN" altLang="en-US" sz="2300" dirty="0" smtClean="0">
                <a:latin typeface="宋体" pitchFamily="2" charset="-122"/>
                <a:ea typeface="宋体" pitchFamily="2" charset="-122"/>
              </a:rPr>
              <a:t>未知参数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的后验分布      是集三种信息（总体，样本和先验）于一身，它包含了</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的所有可供利用的信息，所以有关</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的（点）估计、区间估计和假设检验等统计推断都按一定方式从后验分布提取信息，其提取方法与经典统计推断相比要简单明确得多。</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后验分布      是在样本</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给定下</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的条件分布</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基于后验分布的统计推断就意味着只考虑已出现的数据</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样本观察值</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而认为未出现的数据与推断无关</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这一重要的观点被称为“条件观点”，基于这种观点提出的统计推断方法被称为条件方法，它与大家熟悉的频率方法之间还是有很大的差别，譬如在对估计的无偏性的认识上，经典统计学认为参数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的无偏估计    应满足如下等式：</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条件方法</a:t>
            </a:r>
            <a:endParaRPr lang="zh-CN" altLang="en-US" sz="4000" dirty="0"/>
          </a:p>
        </p:txBody>
      </p:sp>
      <p:graphicFrame>
        <p:nvGraphicFramePr>
          <p:cNvPr id="1026" name="Object 2"/>
          <p:cNvGraphicFramePr>
            <a:graphicFrameLocks noChangeAspect="1"/>
          </p:cNvGraphicFramePr>
          <p:nvPr/>
        </p:nvGraphicFramePr>
        <p:xfrm>
          <a:off x="3857620" y="1571612"/>
          <a:ext cx="857256" cy="351694"/>
        </p:xfrm>
        <a:graphic>
          <a:graphicData uri="http://schemas.openxmlformats.org/presentationml/2006/ole">
            <p:oleObj spid="_x0000_s1026" name="Equation" r:id="rId3" imgW="495000" imgH="203040" progId="Equation.DSMT4">
              <p:embed/>
            </p:oleObj>
          </a:graphicData>
        </a:graphic>
      </p:graphicFrame>
      <p:graphicFrame>
        <p:nvGraphicFramePr>
          <p:cNvPr id="1027" name="Object 3"/>
          <p:cNvGraphicFramePr>
            <a:graphicFrameLocks noChangeAspect="1"/>
          </p:cNvGraphicFramePr>
          <p:nvPr/>
        </p:nvGraphicFramePr>
        <p:xfrm>
          <a:off x="2000232" y="3357562"/>
          <a:ext cx="944171" cy="387352"/>
        </p:xfrm>
        <a:graphic>
          <a:graphicData uri="http://schemas.openxmlformats.org/presentationml/2006/ole">
            <p:oleObj spid="_x0000_s1027" name="Equation" r:id="rId4" imgW="495000" imgH="203040" progId="Equation.DSMT4">
              <p:embed/>
            </p:oleObj>
          </a:graphicData>
        </a:graphic>
      </p:graphicFrame>
      <p:graphicFrame>
        <p:nvGraphicFramePr>
          <p:cNvPr id="1028" name="Object 4"/>
          <p:cNvGraphicFramePr>
            <a:graphicFrameLocks noChangeAspect="1"/>
          </p:cNvGraphicFramePr>
          <p:nvPr/>
        </p:nvGraphicFramePr>
        <p:xfrm>
          <a:off x="2071670" y="5423549"/>
          <a:ext cx="571504" cy="434343"/>
        </p:xfrm>
        <a:graphic>
          <a:graphicData uri="http://schemas.openxmlformats.org/presentationml/2006/ole">
            <p:oleObj spid="_x0000_s1028" name="Equation" r:id="rId5" imgW="317160" imgH="241200" progId="Equation.DSMT4">
              <p:embed/>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8662844"/>
          </a:xfrm>
        </p:spPr>
        <p:txBody>
          <a:bodyPr>
            <a:noAutofit/>
          </a:bodyPr>
          <a:lstStyle/>
          <a:p>
            <a:r>
              <a:rPr lang="zh-CN" altLang="en-US" sz="2300" dirty="0" smtClean="0">
                <a:latin typeface="宋体" pitchFamily="2" charset="-122"/>
                <a:ea typeface="宋体" pitchFamily="2" charset="-122"/>
              </a:rPr>
              <a:t>对随机变量未来观察值作出统计推断称为</a:t>
            </a:r>
            <a:r>
              <a:rPr lang="zh-CN" altLang="en-US" sz="2300" b="1" dirty="0" smtClean="0">
                <a:solidFill>
                  <a:schemeClr val="accent3"/>
                </a:solidFill>
                <a:latin typeface="宋体" pitchFamily="2" charset="-122"/>
                <a:ea typeface="宋体" pitchFamily="2" charset="-122"/>
              </a:rPr>
              <a:t>预测</a:t>
            </a:r>
            <a:r>
              <a:rPr lang="zh-CN" altLang="en-US" sz="2300" dirty="0" smtClean="0">
                <a:latin typeface="宋体" pitchFamily="2" charset="-122"/>
                <a:ea typeface="宋体" pitchFamily="2" charset="-122"/>
              </a:rPr>
              <a:t>，譬如：</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 </a:t>
            </a:r>
            <a:r>
              <a:rPr lang="zh-CN" altLang="en-US" sz="2300" dirty="0" smtClean="0">
                <a:latin typeface="宋体" pitchFamily="2" charset="-122"/>
                <a:ea typeface="宋体" pitchFamily="2" charset="-122"/>
              </a:rPr>
              <a:t>设随机变量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在参数</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未知</a:t>
            </a:r>
            <a:r>
              <a:rPr lang="zh-CN" altLang="en-US" sz="2300" dirty="0" smtClean="0">
                <a:latin typeface="宋体" pitchFamily="2" charset="-122"/>
                <a:ea typeface="宋体" pitchFamily="2" charset="-122"/>
              </a:rPr>
              <a:t>情况下如何</a:t>
            </a:r>
            <a:r>
              <a:rPr lang="zh-CN" altLang="en-US" sz="2300" dirty="0" smtClean="0">
                <a:latin typeface="宋体" pitchFamily="2" charset="-122"/>
                <a:ea typeface="宋体" pitchFamily="2" charset="-122"/>
              </a:rPr>
              <a:t>对</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未来的观察值</a:t>
            </a:r>
            <a:r>
              <a:rPr lang="zh-CN" altLang="en-US" sz="2300" dirty="0" smtClean="0">
                <a:latin typeface="宋体" pitchFamily="2" charset="-122"/>
                <a:ea typeface="宋体" pitchFamily="2" charset="-122"/>
              </a:rPr>
              <a:t>作出推断。</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 </a:t>
            </a:r>
            <a:r>
              <a:rPr lang="zh-CN" altLang="en-US" sz="2300" dirty="0" smtClean="0">
                <a:latin typeface="宋体" pitchFamily="2" charset="-122"/>
                <a:ea typeface="宋体" pitchFamily="2" charset="-122"/>
              </a:rPr>
              <a:t>设</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是来自</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过去观察</a:t>
            </a:r>
            <a:r>
              <a:rPr lang="zh-CN" altLang="en-US" sz="2300" dirty="0" smtClean="0">
                <a:latin typeface="宋体" pitchFamily="2" charset="-122"/>
                <a:ea typeface="宋体" pitchFamily="2" charset="-122"/>
              </a:rPr>
              <a:t>值</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在参数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未知</a:t>
            </a:r>
            <a:r>
              <a:rPr lang="zh-CN" altLang="en-US" sz="2300" dirty="0" smtClean="0">
                <a:latin typeface="宋体" pitchFamily="2" charset="-122"/>
                <a:ea typeface="宋体" pitchFamily="2" charset="-122"/>
              </a:rPr>
              <a:t>情况</a:t>
            </a:r>
            <a:r>
              <a:rPr lang="zh-CN" altLang="en-US" sz="2300" dirty="0" smtClean="0">
                <a:latin typeface="宋体" pitchFamily="2" charset="-122"/>
                <a:ea typeface="宋体" pitchFamily="2" charset="-122"/>
              </a:rPr>
              <a:t>下，如何对</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的未来</a:t>
            </a:r>
            <a:r>
              <a:rPr lang="zh-CN" altLang="en-US" sz="2300" dirty="0" smtClean="0">
                <a:latin typeface="宋体" pitchFamily="2" charset="-122"/>
                <a:ea typeface="宋体" pitchFamily="2" charset="-122"/>
              </a:rPr>
              <a:t>的观察值作出</a:t>
            </a:r>
            <a:r>
              <a:rPr lang="zh-CN" altLang="en-US" sz="2300" dirty="0" smtClean="0">
                <a:latin typeface="宋体" pitchFamily="2" charset="-122"/>
                <a:ea typeface="宋体" pitchFamily="2" charset="-122"/>
              </a:rPr>
              <a:t>推断。</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3. </a:t>
            </a:r>
            <a:r>
              <a:rPr lang="zh-CN" altLang="en-US" sz="2300" dirty="0" smtClean="0">
                <a:latin typeface="宋体" pitchFamily="2" charset="-122"/>
                <a:ea typeface="宋体" pitchFamily="2" charset="-122"/>
              </a:rPr>
              <a:t>按密度函数</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得到</a:t>
            </a:r>
            <a:r>
              <a:rPr lang="zh-CN" altLang="en-US" sz="2300" dirty="0" smtClean="0">
                <a:latin typeface="宋体" pitchFamily="2" charset="-122"/>
                <a:ea typeface="宋体" pitchFamily="2" charset="-122"/>
              </a:rPr>
              <a:t>一些</a:t>
            </a:r>
            <a:r>
              <a:rPr lang="zh-CN" altLang="en-US" sz="2300" dirty="0" smtClean="0">
                <a:latin typeface="宋体" pitchFamily="2" charset="-122"/>
                <a:ea typeface="宋体" pitchFamily="2" charset="-122"/>
              </a:rPr>
              <a:t>数据</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后</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如何</a:t>
            </a:r>
            <a:r>
              <a:rPr lang="zh-CN" altLang="en-US" sz="2300" dirty="0" smtClean="0">
                <a:latin typeface="宋体" pitchFamily="2" charset="-122"/>
                <a:ea typeface="宋体" pitchFamily="2" charset="-122"/>
              </a:rPr>
              <a:t>对具有</a:t>
            </a:r>
            <a:r>
              <a:rPr lang="zh-CN" altLang="en-US" sz="2300" dirty="0" smtClean="0">
                <a:latin typeface="宋体" pitchFamily="2" charset="-122"/>
                <a:ea typeface="宋体" pitchFamily="2" charset="-122"/>
              </a:rPr>
              <a:t>密度函数</a:t>
            </a:r>
            <a:r>
              <a:rPr lang="en-US" altLang="zh-CN" sz="2300" dirty="0" smtClean="0">
                <a:latin typeface="宋体" pitchFamily="2" charset="-122"/>
                <a:ea typeface="宋体" pitchFamily="2" charset="-122"/>
              </a:rPr>
              <a:t>g(z|</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的随机变量</a:t>
            </a:r>
            <a:r>
              <a:rPr lang="en-US" altLang="zh-CN" sz="2300" dirty="0" smtClean="0">
                <a:latin typeface="宋体" pitchFamily="2" charset="-122"/>
                <a:ea typeface="宋体" pitchFamily="2" charset="-122"/>
              </a:rPr>
              <a:t>Z</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未来的观察值作出</a:t>
            </a:r>
            <a:r>
              <a:rPr lang="zh-CN" altLang="en-US" sz="2300" dirty="0" smtClean="0">
                <a:latin typeface="宋体" pitchFamily="2" charset="-122"/>
                <a:ea typeface="宋体" pitchFamily="2" charset="-122"/>
              </a:rPr>
              <a:t>推断</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这里</a:t>
            </a:r>
            <a:r>
              <a:rPr lang="zh-CN" altLang="en-US" sz="2300" dirty="0" smtClean="0">
                <a:latin typeface="宋体" pitchFamily="2" charset="-122"/>
                <a:ea typeface="宋体" pitchFamily="2" charset="-122"/>
              </a:rPr>
              <a:t>二个</a:t>
            </a:r>
            <a:r>
              <a:rPr lang="zh-CN" altLang="en-US" sz="2300" dirty="0" smtClean="0">
                <a:latin typeface="宋体" pitchFamily="2" charset="-122"/>
                <a:ea typeface="宋体" pitchFamily="2" charset="-122"/>
              </a:rPr>
              <a:t>密度函数</a:t>
            </a:r>
            <a:r>
              <a:rPr lang="en-US" altLang="zh-CN" sz="2300" dirty="0" smtClean="0">
                <a:latin typeface="宋体" pitchFamily="2" charset="-122"/>
                <a:ea typeface="宋体" pitchFamily="2" charset="-122"/>
              </a:rPr>
              <a:t>p</a:t>
            </a:r>
            <a:r>
              <a:rPr lang="zh-CN" altLang="en-US" sz="2300" dirty="0" smtClean="0">
                <a:latin typeface="宋体" pitchFamily="2" charset="-122"/>
                <a:ea typeface="宋体" pitchFamily="2" charset="-122"/>
              </a:rPr>
              <a:t>和</a:t>
            </a:r>
            <a:r>
              <a:rPr lang="en-US" altLang="zh-CN" sz="2300" dirty="0" smtClean="0">
                <a:latin typeface="宋体" pitchFamily="2" charset="-122"/>
                <a:ea typeface="宋体" pitchFamily="2" charset="-122"/>
              </a:rPr>
              <a:t>g</a:t>
            </a:r>
            <a:r>
              <a:rPr lang="zh-CN" altLang="en-US" sz="2300" dirty="0" smtClean="0">
                <a:latin typeface="宋体" pitchFamily="2" charset="-122"/>
                <a:ea typeface="宋体" pitchFamily="2" charset="-122"/>
              </a:rPr>
              <a:t>都</a:t>
            </a:r>
            <a:r>
              <a:rPr lang="zh-CN" altLang="en-US" sz="2300" dirty="0" smtClean="0">
                <a:latin typeface="宋体" pitchFamily="2" charset="-122"/>
                <a:ea typeface="宋体" pitchFamily="2" charset="-122"/>
              </a:rPr>
              <a:t>含有</a:t>
            </a:r>
            <a:r>
              <a:rPr lang="zh-CN" altLang="en-US" sz="2300" dirty="0" smtClean="0">
                <a:latin typeface="宋体" pitchFamily="2" charset="-122"/>
                <a:ea typeface="宋体" pitchFamily="2" charset="-122"/>
              </a:rPr>
              <a:t>相同的未知参数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a:t>
            </a:r>
            <a:r>
              <a:rPr lang="zh-CN" altLang="en-US" sz="4000" dirty="0" smtClean="0">
                <a:solidFill>
                  <a:schemeClr val="tx1"/>
                </a:solidFill>
                <a:effectLst/>
                <a:latin typeface="隶书" pitchFamily="49" charset="-122"/>
                <a:ea typeface="隶书" pitchFamily="49" charset="-122"/>
              </a:rPr>
              <a:t>预测</a:t>
            </a:r>
            <a:endParaRPr lang="zh-CN" altLang="en-US" sz="4000" dirty="0">
              <a:solidFill>
                <a:schemeClr val="tx1"/>
              </a:solidFill>
              <a:effectLst/>
              <a:latin typeface="隶书" pitchFamily="49" charset="-122"/>
              <a:ea typeface="隶书" pitchFamily="49" charset="-122"/>
            </a:endParaRPr>
          </a:p>
        </p:txBody>
      </p:sp>
      <p:graphicFrame>
        <p:nvGraphicFramePr>
          <p:cNvPr id="43010" name="Object 2"/>
          <p:cNvGraphicFramePr>
            <a:graphicFrameLocks noChangeAspect="1"/>
          </p:cNvGraphicFramePr>
          <p:nvPr/>
        </p:nvGraphicFramePr>
        <p:xfrm>
          <a:off x="2786051" y="1965876"/>
          <a:ext cx="1357322" cy="350277"/>
        </p:xfrm>
        <a:graphic>
          <a:graphicData uri="http://schemas.openxmlformats.org/presentationml/2006/ole">
            <p:oleObj spid="_x0000_s43010" name="Equation" r:id="rId3" imgW="787320" imgH="203040" progId="Equation.DSMT4">
              <p:embed/>
            </p:oleObj>
          </a:graphicData>
        </a:graphic>
      </p:graphicFrame>
      <p:graphicFrame>
        <p:nvGraphicFramePr>
          <p:cNvPr id="43012" name="Object 4"/>
          <p:cNvGraphicFramePr>
            <a:graphicFrameLocks noChangeAspect="1"/>
          </p:cNvGraphicFramePr>
          <p:nvPr/>
        </p:nvGraphicFramePr>
        <p:xfrm>
          <a:off x="1643042" y="2643182"/>
          <a:ext cx="1000132" cy="428628"/>
        </p:xfrm>
        <a:graphic>
          <a:graphicData uri="http://schemas.openxmlformats.org/presentationml/2006/ole">
            <p:oleObj spid="_x0000_s43012" name="Equation" r:id="rId4" imgW="533160" imgH="228600" progId="Equation.DSMT4">
              <p:embed/>
            </p:oleObj>
          </a:graphicData>
        </a:graphic>
      </p:graphicFrame>
      <p:graphicFrame>
        <p:nvGraphicFramePr>
          <p:cNvPr id="43013" name="Object 5"/>
          <p:cNvGraphicFramePr>
            <a:graphicFrameLocks noChangeAspect="1"/>
          </p:cNvGraphicFramePr>
          <p:nvPr/>
        </p:nvGraphicFramePr>
        <p:xfrm>
          <a:off x="5500693" y="3398384"/>
          <a:ext cx="1071571" cy="459244"/>
        </p:xfrm>
        <a:graphic>
          <a:graphicData uri="http://schemas.openxmlformats.org/presentationml/2006/ole">
            <p:oleObj spid="_x0000_s43013" name="Equation" r:id="rId5" imgW="533160" imgH="228600" progId="Equation.DSMT4">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预测问题也是统计推断形式</a:t>
            </a:r>
            <a:r>
              <a:rPr lang="zh-CN" altLang="en-US" sz="2300" dirty="0" smtClean="0">
                <a:latin typeface="宋体" pitchFamily="2" charset="-122"/>
                <a:ea typeface="宋体" pitchFamily="2" charset="-122"/>
              </a:rPr>
              <a:t>之一，在</a:t>
            </a:r>
            <a:r>
              <a:rPr lang="zh-CN" altLang="en-US" sz="2300" dirty="0" smtClean="0">
                <a:latin typeface="宋体" pitchFamily="2" charset="-122"/>
                <a:ea typeface="宋体" pitchFamily="2" charset="-122"/>
              </a:rPr>
              <a:t>统计学中受到很多人的</a:t>
            </a:r>
            <a:r>
              <a:rPr lang="zh-CN" altLang="en-US" sz="2300" dirty="0" smtClean="0">
                <a:latin typeface="宋体" pitchFamily="2" charset="-122"/>
                <a:ea typeface="宋体" pitchFamily="2" charset="-122"/>
              </a:rPr>
              <a:t>关注，一些</a:t>
            </a:r>
            <a:r>
              <a:rPr lang="zh-CN" altLang="en-US" sz="2300" dirty="0" smtClean="0">
                <a:latin typeface="宋体" pitchFamily="2" charset="-122"/>
                <a:ea typeface="宋体" pitchFamily="2" charset="-122"/>
              </a:rPr>
              <a:t>实际</a:t>
            </a:r>
            <a:r>
              <a:rPr lang="zh-CN" altLang="en-US" sz="2300" dirty="0" smtClean="0">
                <a:latin typeface="宋体" pitchFamily="2" charset="-122"/>
                <a:ea typeface="宋体" pitchFamily="2" charset="-122"/>
              </a:rPr>
              <a:t>问题</a:t>
            </a:r>
            <a:r>
              <a:rPr lang="zh-CN" altLang="en-US" sz="2300" dirty="0" smtClean="0">
                <a:latin typeface="宋体" pitchFamily="2" charset="-122"/>
                <a:ea typeface="宋体" pitchFamily="2" charset="-122"/>
              </a:rPr>
              <a:t>也可归结为预测</a:t>
            </a:r>
            <a:r>
              <a:rPr lang="zh-CN" altLang="en-US" sz="2300" dirty="0" smtClean="0">
                <a:latin typeface="宋体" pitchFamily="2" charset="-122"/>
                <a:ea typeface="宋体" pitchFamily="2" charset="-122"/>
              </a:rPr>
              <a:t>问题，容许</a:t>
            </a:r>
            <a:r>
              <a:rPr lang="zh-CN" altLang="en-US" sz="2300" dirty="0" smtClean="0">
                <a:latin typeface="宋体" pitchFamily="2" charset="-122"/>
                <a:ea typeface="宋体" pitchFamily="2" charset="-122"/>
              </a:rPr>
              <a:t>区间就是</a:t>
            </a:r>
            <a:r>
              <a:rPr lang="zh-CN" altLang="en-US" sz="2300" dirty="0" smtClean="0">
                <a:latin typeface="宋体" pitchFamily="2" charset="-122"/>
                <a:ea typeface="宋体" pitchFamily="2" charset="-122"/>
              </a:rPr>
              <a:t>其中之一，经典</a:t>
            </a:r>
            <a:r>
              <a:rPr lang="zh-CN" altLang="en-US" sz="2300" dirty="0" smtClean="0">
                <a:latin typeface="宋体" pitchFamily="2" charset="-122"/>
                <a:ea typeface="宋体" pitchFamily="2" charset="-122"/>
              </a:rPr>
              <a:t>统计学家已提出一些解决</a:t>
            </a:r>
            <a:r>
              <a:rPr lang="zh-CN" altLang="en-US" sz="2300" dirty="0" smtClean="0">
                <a:latin typeface="宋体" pitchFamily="2" charset="-122"/>
                <a:ea typeface="宋体" pitchFamily="2" charset="-122"/>
              </a:rPr>
              <a:t>方案，根本</a:t>
            </a:r>
            <a:r>
              <a:rPr lang="zh-CN" altLang="en-US" sz="2300" dirty="0" smtClean="0">
                <a:latin typeface="宋体" pitchFamily="2" charset="-122"/>
                <a:ea typeface="宋体" pitchFamily="2" charset="-122"/>
              </a:rPr>
              <a:t>的困难在于</a:t>
            </a:r>
            <a:r>
              <a:rPr lang="zh-CN" altLang="en-US" sz="2300" dirty="0" smtClean="0">
                <a:latin typeface="宋体" pitchFamily="2" charset="-122"/>
                <a:ea typeface="宋体" pitchFamily="2" charset="-122"/>
              </a:rPr>
              <a:t>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不能</a:t>
            </a:r>
            <a:r>
              <a:rPr lang="zh-CN" altLang="en-US" sz="2300" dirty="0" smtClean="0">
                <a:latin typeface="宋体" pitchFamily="2" charset="-122"/>
                <a:ea typeface="宋体" pitchFamily="2" charset="-122"/>
              </a:rPr>
              <a:t>被观察</a:t>
            </a:r>
            <a:r>
              <a:rPr lang="zh-CN" altLang="en-US" sz="2300" dirty="0" smtClean="0">
                <a:latin typeface="宋体" pitchFamily="2" charset="-122"/>
                <a:ea typeface="宋体" pitchFamily="2" charset="-122"/>
              </a:rPr>
              <a:t>到，可</a:t>
            </a:r>
            <a:r>
              <a:rPr lang="zh-CN" altLang="en-US" sz="2300" dirty="0" smtClean="0">
                <a:latin typeface="宋体" pitchFamily="2" charset="-122"/>
                <a:ea typeface="宋体" pitchFamily="2" charset="-122"/>
              </a:rPr>
              <a:t>在贝叶斯统计中</a:t>
            </a:r>
            <a:r>
              <a:rPr lang="zh-CN" altLang="en-US" sz="2300" dirty="0" smtClean="0">
                <a:latin typeface="宋体" pitchFamily="2" charset="-122"/>
                <a:ea typeface="宋体" pitchFamily="2" charset="-122"/>
              </a:rPr>
              <a:t>利用</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a:t>
            </a:r>
            <a:r>
              <a:rPr lang="el-GR"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很</a:t>
            </a:r>
            <a:r>
              <a:rPr lang="zh-CN" altLang="en-US" sz="2300" dirty="0" smtClean="0">
                <a:latin typeface="宋体" pitchFamily="2" charset="-122"/>
                <a:ea typeface="宋体" pitchFamily="2" charset="-122"/>
              </a:rPr>
              <a:t>容易获得</a:t>
            </a:r>
            <a:r>
              <a:rPr lang="zh-CN" altLang="en-US" sz="2300" dirty="0" smtClean="0">
                <a:latin typeface="宋体" pitchFamily="2" charset="-122"/>
                <a:ea typeface="宋体" pitchFamily="2" charset="-122"/>
              </a:rPr>
              <a:t>解决</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解决</a:t>
            </a:r>
            <a:r>
              <a:rPr lang="zh-CN" altLang="en-US" sz="2300" dirty="0" smtClean="0">
                <a:latin typeface="宋体" pitchFamily="2" charset="-122"/>
                <a:ea typeface="宋体" pitchFamily="2" charset="-122"/>
              </a:rPr>
              <a:t>方案有如下二</a:t>
            </a:r>
            <a:r>
              <a:rPr lang="zh-CN" altLang="en-US" sz="2300" dirty="0" smtClean="0">
                <a:latin typeface="宋体" pitchFamily="2" charset="-122"/>
                <a:ea typeface="宋体" pitchFamily="2" charset="-122"/>
              </a:rPr>
              <a:t>种，其</a:t>
            </a:r>
            <a:r>
              <a:rPr lang="zh-CN" altLang="en-US" sz="2300" dirty="0" smtClean="0">
                <a:latin typeface="宋体" pitchFamily="2" charset="-122"/>
                <a:ea typeface="宋体" pitchFamily="2" charset="-122"/>
              </a:rPr>
              <a:t>共同点是获得预测</a:t>
            </a:r>
            <a:r>
              <a:rPr lang="zh-CN" altLang="en-US" sz="2300" dirty="0" smtClean="0">
                <a:latin typeface="宋体" pitchFamily="2" charset="-122"/>
                <a:ea typeface="宋体" pitchFamily="2" charset="-122"/>
              </a:rPr>
              <a:t>分布，有了预测</a:t>
            </a:r>
            <a:r>
              <a:rPr lang="zh-CN" altLang="en-US" sz="2300" dirty="0" smtClean="0">
                <a:latin typeface="宋体" pitchFamily="2" charset="-122"/>
                <a:ea typeface="宋体" pitchFamily="2" charset="-122"/>
              </a:rPr>
              <a:t>分布要作出预测值或预测区间就不很难</a:t>
            </a:r>
            <a:r>
              <a:rPr lang="zh-CN" altLang="en-US" sz="2300" dirty="0" smtClean="0">
                <a:latin typeface="宋体" pitchFamily="2" charset="-122"/>
                <a:ea typeface="宋体" pitchFamily="2" charset="-122"/>
              </a:rPr>
              <a:t>了。</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a:t>
            </a:r>
            <a:r>
              <a:rPr lang="zh-CN" altLang="en-US" sz="2300" dirty="0" smtClean="0">
                <a:latin typeface="宋体" pitchFamily="2" charset="-122"/>
                <a:ea typeface="宋体" pitchFamily="2" charset="-122"/>
              </a:rPr>
              <a:t>随机变量          在无</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观察数据</a:t>
            </a:r>
            <a:r>
              <a:rPr lang="zh-CN" altLang="en-US" sz="2300" dirty="0" smtClean="0">
                <a:latin typeface="宋体" pitchFamily="2" charset="-122"/>
                <a:ea typeface="宋体" pitchFamily="2" charset="-122"/>
              </a:rPr>
              <a:t>时，利用先验分布</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容易获得未知的、但</a:t>
            </a:r>
            <a:r>
              <a:rPr lang="zh-CN" altLang="en-US" sz="2300" dirty="0" smtClean="0">
                <a:latin typeface="宋体" pitchFamily="2" charset="-122"/>
                <a:ea typeface="宋体" pitchFamily="2" charset="-122"/>
              </a:rPr>
              <a:t>可观察的</a:t>
            </a:r>
            <a:r>
              <a:rPr lang="zh-CN" altLang="en-US" sz="2300" dirty="0" smtClean="0">
                <a:latin typeface="宋体" pitchFamily="2" charset="-122"/>
                <a:ea typeface="宋体" pitchFamily="2" charset="-122"/>
              </a:rPr>
              <a:t>数据</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的分布</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这个</a:t>
            </a:r>
            <a:r>
              <a:rPr lang="zh-CN" altLang="en-US" sz="2300" dirty="0" smtClean="0">
                <a:latin typeface="宋体" pitchFamily="2" charset="-122"/>
                <a:ea typeface="宋体" pitchFamily="2" charset="-122"/>
              </a:rPr>
              <a:t>分布常被</a:t>
            </a:r>
            <a:r>
              <a:rPr lang="zh-CN" altLang="en-US" sz="2300" dirty="0" smtClean="0">
                <a:latin typeface="宋体" pitchFamily="2" charset="-122"/>
                <a:ea typeface="宋体" pitchFamily="2" charset="-122"/>
              </a:rPr>
              <a:t>称为</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的边缘分布，但</a:t>
            </a:r>
            <a:r>
              <a:rPr lang="zh-CN" altLang="en-US" sz="2300" dirty="0" smtClean="0">
                <a:latin typeface="宋体" pitchFamily="2" charset="-122"/>
                <a:ea typeface="宋体" pitchFamily="2" charset="-122"/>
              </a:rPr>
              <a:t>它还有一个更富于内涵的名称</a:t>
            </a:r>
            <a:r>
              <a:rPr lang="zh-CN" altLang="en-US" sz="2300" dirty="0" smtClean="0">
                <a:latin typeface="宋体" pitchFamily="2" charset="-122"/>
                <a:ea typeface="宋体" pitchFamily="2" charset="-122"/>
              </a:rPr>
              <a:t>是“先验预测分布”</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预测</a:t>
            </a:r>
            <a:endParaRPr lang="zh-CN" altLang="en-US" sz="4000" dirty="0"/>
          </a:p>
        </p:txBody>
      </p:sp>
      <p:graphicFrame>
        <p:nvGraphicFramePr>
          <p:cNvPr id="44034" name="Object 2"/>
          <p:cNvGraphicFramePr>
            <a:graphicFrameLocks noChangeAspect="1"/>
          </p:cNvGraphicFramePr>
          <p:nvPr/>
        </p:nvGraphicFramePr>
        <p:xfrm>
          <a:off x="2357422" y="4071942"/>
          <a:ext cx="1357322" cy="350982"/>
        </p:xfrm>
        <a:graphic>
          <a:graphicData uri="http://schemas.openxmlformats.org/presentationml/2006/ole">
            <p:oleObj spid="_x0000_s44034" name="Equation" r:id="rId3" imgW="787320" imgH="203040" progId="Equation.DSMT4">
              <p:embed/>
            </p:oleObj>
          </a:graphicData>
        </a:graphic>
      </p:graphicFrame>
      <p:graphicFrame>
        <p:nvGraphicFramePr>
          <p:cNvPr id="44035" name="Object 3"/>
          <p:cNvGraphicFramePr>
            <a:graphicFrameLocks noChangeAspect="1"/>
          </p:cNvGraphicFramePr>
          <p:nvPr/>
        </p:nvGraphicFramePr>
        <p:xfrm>
          <a:off x="928662" y="4500570"/>
          <a:ext cx="602758" cy="357190"/>
        </p:xfrm>
        <a:graphic>
          <a:graphicData uri="http://schemas.openxmlformats.org/presentationml/2006/ole">
            <p:oleObj spid="_x0000_s44035" name="Equation" r:id="rId4" imgW="342720" imgH="203040" progId="Equation.DSMT4">
              <p:embed/>
            </p:oleObj>
          </a:graphicData>
        </a:graphic>
      </p:graphicFrame>
      <p:graphicFrame>
        <p:nvGraphicFramePr>
          <p:cNvPr id="44036" name="Object 4"/>
          <p:cNvGraphicFramePr>
            <a:graphicFrameLocks noChangeAspect="1"/>
          </p:cNvGraphicFramePr>
          <p:nvPr/>
        </p:nvGraphicFramePr>
        <p:xfrm>
          <a:off x="2428860" y="4786322"/>
          <a:ext cx="3143272" cy="592584"/>
        </p:xfrm>
        <a:graphic>
          <a:graphicData uri="http://schemas.openxmlformats.org/presentationml/2006/ole">
            <p:oleObj spid="_x0000_s44036" name="Equation" r:id="rId5" imgW="1549080" imgH="291960" progId="Equation.DSMT4">
              <p:embed/>
            </p:oleObj>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162514"/>
          </a:xfrm>
        </p:spPr>
        <p:txBody>
          <a:bodyPr>
            <a:noAutofit/>
          </a:bodyPr>
          <a:lstStyle/>
          <a:p>
            <a:r>
              <a:rPr lang="zh-CN" altLang="en-US" sz="2300" dirty="0" smtClean="0">
                <a:latin typeface="宋体" pitchFamily="2" charset="-122"/>
                <a:ea typeface="宋体" pitchFamily="2" charset="-122"/>
              </a:rPr>
              <a:t>另一种情况</a:t>
            </a:r>
            <a:r>
              <a:rPr lang="zh-CN" altLang="en-US" sz="2300" dirty="0" smtClean="0">
                <a:latin typeface="宋体" pitchFamily="2" charset="-122"/>
                <a:ea typeface="宋体" pitchFamily="2" charset="-122"/>
              </a:rPr>
              <a:t>是：在有</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观察</a:t>
            </a:r>
            <a:r>
              <a:rPr lang="zh-CN" altLang="en-US" sz="2300" dirty="0" smtClean="0">
                <a:latin typeface="宋体" pitchFamily="2" charset="-122"/>
                <a:ea typeface="宋体" pitchFamily="2" charset="-122"/>
              </a:rPr>
              <a:t>数据          时</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利用后验分布</a:t>
            </a:r>
            <a:r>
              <a:rPr lang="en-US"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容易</a:t>
            </a:r>
            <a:r>
              <a:rPr lang="zh-CN" altLang="en-US" sz="2300" dirty="0" smtClean="0">
                <a:latin typeface="宋体" pitchFamily="2" charset="-122"/>
                <a:ea typeface="宋体" pitchFamily="2" charset="-122"/>
              </a:rPr>
              <a:t>获得未知观察</a:t>
            </a:r>
            <a:r>
              <a:rPr lang="zh-CN" altLang="en-US" sz="2300" dirty="0" smtClean="0">
                <a:latin typeface="宋体" pitchFamily="2" charset="-122"/>
                <a:ea typeface="宋体" pitchFamily="2" charset="-122"/>
              </a:rPr>
              <a:t>值的分布</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如</a:t>
            </a:r>
            <a:r>
              <a:rPr lang="zh-CN" altLang="en-US" sz="2300" dirty="0" smtClean="0">
                <a:latin typeface="宋体" pitchFamily="2" charset="-122"/>
                <a:ea typeface="宋体" pitchFamily="2" charset="-122"/>
              </a:rPr>
              <a:t>要预测同一</a:t>
            </a:r>
            <a:r>
              <a:rPr lang="zh-CN" altLang="en-US" sz="2300" dirty="0" smtClean="0">
                <a:latin typeface="宋体" pitchFamily="2" charset="-122"/>
                <a:ea typeface="宋体" pitchFamily="2" charset="-122"/>
              </a:rPr>
              <a:t>总体</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未来</a:t>
            </a:r>
            <a:r>
              <a:rPr lang="zh-CN" altLang="en-US" sz="2300" dirty="0" smtClean="0">
                <a:latin typeface="宋体" pitchFamily="2" charset="-122"/>
                <a:ea typeface="宋体" pitchFamily="2" charset="-122"/>
              </a:rPr>
              <a:t>观察值，则有</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如要预测另一</a:t>
            </a:r>
            <a:r>
              <a:rPr lang="zh-CN" altLang="en-US" sz="2300" dirty="0" smtClean="0">
                <a:latin typeface="宋体" pitchFamily="2" charset="-122"/>
                <a:ea typeface="宋体" pitchFamily="2" charset="-122"/>
              </a:rPr>
              <a:t>总体</a:t>
            </a:r>
            <a:r>
              <a:rPr lang="en-US" altLang="zh-CN" sz="2300" dirty="0" smtClean="0">
                <a:latin typeface="宋体" pitchFamily="2" charset="-122"/>
                <a:ea typeface="宋体" pitchFamily="2" charset="-122"/>
              </a:rPr>
              <a:t>g(z|</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未来观察</a:t>
            </a:r>
            <a:r>
              <a:rPr lang="zh-CN" altLang="en-US" sz="2300" dirty="0" smtClean="0">
                <a:latin typeface="宋体" pitchFamily="2" charset="-122"/>
                <a:ea typeface="宋体" pitchFamily="2" charset="-122"/>
              </a:rPr>
              <a:t>值</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则有</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这里</a:t>
            </a:r>
            <a:r>
              <a:rPr lang="en-US" altLang="zh-CN" sz="2300" dirty="0" smtClean="0">
                <a:latin typeface="宋体" pitchFamily="2" charset="-122"/>
                <a:ea typeface="宋体" pitchFamily="2" charset="-122"/>
              </a:rPr>
              <a:t>m(</a:t>
            </a:r>
            <a:r>
              <a:rPr lang="en-US" altLang="zh-CN" sz="2300" dirty="0" err="1" smtClean="0">
                <a:latin typeface="宋体" pitchFamily="2" charset="-122"/>
                <a:ea typeface="宋体" pitchFamily="2" charset="-122"/>
              </a:rPr>
              <a:t>x|</a:t>
            </a:r>
            <a:r>
              <a:rPr lang="en-US" altLang="zh-CN" sz="2300" b="1" dirty="0" err="1"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a:t>
            </a:r>
            <a:r>
              <a:rPr lang="en-US" altLang="zh-CN" sz="2300" dirty="0" smtClean="0">
                <a:latin typeface="宋体" pitchFamily="2" charset="-122"/>
                <a:ea typeface="宋体" pitchFamily="2" charset="-122"/>
              </a:rPr>
              <a:t>m(</a:t>
            </a:r>
            <a:r>
              <a:rPr lang="en-US" altLang="zh-CN" sz="2300" dirty="0" err="1" smtClean="0">
                <a:latin typeface="宋体" pitchFamily="2" charset="-122"/>
                <a:ea typeface="宋体" pitchFamily="2" charset="-122"/>
              </a:rPr>
              <a:t>z|</a:t>
            </a:r>
            <a:r>
              <a:rPr lang="en-US" altLang="zh-CN" sz="2300" b="1" dirty="0" err="1"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都称为“后</a:t>
            </a:r>
            <a:r>
              <a:rPr lang="zh-CN" altLang="en-US" sz="2300" dirty="0" smtClean="0">
                <a:latin typeface="宋体" pitchFamily="2" charset="-122"/>
                <a:ea typeface="宋体" pitchFamily="2" charset="-122"/>
              </a:rPr>
              <a:t>验预测</a:t>
            </a:r>
            <a:r>
              <a:rPr lang="zh-CN" altLang="en-US" sz="2300" dirty="0" smtClean="0">
                <a:latin typeface="宋体" pitchFamily="2" charset="-122"/>
                <a:ea typeface="宋体" pitchFamily="2" charset="-122"/>
              </a:rPr>
              <a:t>分布”。</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预测</a:t>
            </a:r>
            <a:endParaRPr lang="zh-CN" altLang="en-US" sz="4000" dirty="0"/>
          </a:p>
        </p:txBody>
      </p:sp>
      <p:graphicFrame>
        <p:nvGraphicFramePr>
          <p:cNvPr id="45058" name="Object 2"/>
          <p:cNvGraphicFramePr>
            <a:graphicFrameLocks noChangeAspect="1"/>
          </p:cNvGraphicFramePr>
          <p:nvPr/>
        </p:nvGraphicFramePr>
        <p:xfrm>
          <a:off x="5087944" y="1528750"/>
          <a:ext cx="1555758" cy="400052"/>
        </p:xfrm>
        <a:graphic>
          <a:graphicData uri="http://schemas.openxmlformats.org/presentationml/2006/ole">
            <p:oleObj spid="_x0000_s45058" name="Equation" r:id="rId3" imgW="888840" imgH="228600" progId="Equation.DSMT4">
              <p:embed/>
            </p:oleObj>
          </a:graphicData>
        </a:graphic>
      </p:graphicFrame>
      <p:graphicFrame>
        <p:nvGraphicFramePr>
          <p:cNvPr id="45059" name="Object 3"/>
          <p:cNvGraphicFramePr>
            <a:graphicFrameLocks noChangeAspect="1"/>
          </p:cNvGraphicFramePr>
          <p:nvPr/>
        </p:nvGraphicFramePr>
        <p:xfrm>
          <a:off x="2714612" y="2643182"/>
          <a:ext cx="3677504" cy="571504"/>
        </p:xfrm>
        <a:graphic>
          <a:graphicData uri="http://schemas.openxmlformats.org/presentationml/2006/ole">
            <p:oleObj spid="_x0000_s45059" name="Equation" r:id="rId4" imgW="1879560" imgH="291960" progId="Equation.DSMT4">
              <p:embed/>
            </p:oleObj>
          </a:graphicData>
        </a:graphic>
      </p:graphicFrame>
      <p:graphicFrame>
        <p:nvGraphicFramePr>
          <p:cNvPr id="45060" name="Object 4"/>
          <p:cNvGraphicFramePr>
            <a:graphicFrameLocks noChangeAspect="1"/>
          </p:cNvGraphicFramePr>
          <p:nvPr/>
        </p:nvGraphicFramePr>
        <p:xfrm>
          <a:off x="2714612" y="3786190"/>
          <a:ext cx="3652656" cy="571504"/>
        </p:xfrm>
        <a:graphic>
          <a:graphicData uri="http://schemas.openxmlformats.org/presentationml/2006/ole">
            <p:oleObj spid="_x0000_s45060" name="Equation" r:id="rId5" imgW="1866600" imgH="291960" progId="Equation.DSMT4">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05390"/>
          </a:xfrm>
        </p:spPr>
        <p:txBody>
          <a:bodyPr>
            <a:noAutofit/>
          </a:bodyPr>
          <a:lstStyle/>
          <a:p>
            <a:r>
              <a:rPr lang="zh-CN" altLang="en-US" sz="2300" dirty="0" smtClean="0">
                <a:latin typeface="宋体" pitchFamily="2" charset="-122"/>
                <a:ea typeface="宋体" pitchFamily="2" charset="-122"/>
              </a:rPr>
              <a:t>似然原理的核心概念是</a:t>
            </a:r>
            <a:r>
              <a:rPr lang="zh-CN" altLang="en-US" sz="2300" dirty="0" smtClean="0">
                <a:latin typeface="宋体" pitchFamily="2" charset="-122"/>
                <a:ea typeface="宋体" pitchFamily="2" charset="-122"/>
              </a:rPr>
              <a:t>似然函数，对</a:t>
            </a:r>
            <a:r>
              <a:rPr lang="zh-CN" altLang="en-US" sz="2300" dirty="0" smtClean="0">
                <a:latin typeface="宋体" pitchFamily="2" charset="-122"/>
                <a:ea typeface="宋体" pitchFamily="2" charset="-122"/>
              </a:rPr>
              <a:t>似然函数理解大家都是一致</a:t>
            </a:r>
            <a:r>
              <a:rPr lang="zh-CN" altLang="en-US" sz="2300" dirty="0" smtClean="0">
                <a:latin typeface="宋体" pitchFamily="2" charset="-122"/>
                <a:ea typeface="宋体" pitchFamily="2" charset="-122"/>
              </a:rPr>
              <a:t>的，若设           是</a:t>
            </a:r>
            <a:r>
              <a:rPr lang="zh-CN" altLang="en-US" sz="2300" dirty="0" smtClean="0">
                <a:latin typeface="宋体" pitchFamily="2" charset="-122"/>
                <a:ea typeface="宋体" pitchFamily="2" charset="-122"/>
              </a:rPr>
              <a:t>来自</a:t>
            </a:r>
            <a:r>
              <a:rPr lang="zh-CN" altLang="en-US" sz="2300" dirty="0" smtClean="0">
                <a:latin typeface="宋体" pitchFamily="2" charset="-122"/>
                <a:ea typeface="宋体" pitchFamily="2" charset="-122"/>
              </a:rPr>
              <a:t>密度函数</a:t>
            </a:r>
            <a:r>
              <a:rPr lang="en-US" altLang="zh-CN" sz="2300" dirty="0" smtClean="0">
                <a:latin typeface="宋体" pitchFamily="2" charset="-122"/>
                <a:ea typeface="宋体" pitchFamily="2" charset="-122"/>
              </a:rPr>
              <a:t>p(</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一个样</a:t>
            </a:r>
            <a:r>
              <a:rPr lang="zh-CN" altLang="en-US" sz="2300" dirty="0" smtClean="0">
                <a:latin typeface="宋体" pitchFamily="2" charset="-122"/>
                <a:ea typeface="宋体" pitchFamily="2" charset="-122"/>
              </a:rPr>
              <a:t>本，则</a:t>
            </a:r>
            <a:r>
              <a:rPr lang="zh-CN" altLang="en-US" sz="2300" dirty="0" smtClean="0">
                <a:latin typeface="宋体" pitchFamily="2" charset="-122"/>
                <a:ea typeface="宋体" pitchFamily="2" charset="-122"/>
              </a:rPr>
              <a:t>其</a:t>
            </a:r>
            <a:r>
              <a:rPr lang="zh-CN" altLang="en-US" sz="2300" dirty="0" smtClean="0">
                <a:latin typeface="宋体" pitchFamily="2" charset="-122"/>
                <a:ea typeface="宋体" pitchFamily="2" charset="-122"/>
              </a:rPr>
              <a:t>乘积</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有二个</a:t>
            </a:r>
            <a:r>
              <a:rPr lang="zh-CN" altLang="en-US" sz="2300" dirty="0" smtClean="0">
                <a:latin typeface="宋体" pitchFamily="2" charset="-122"/>
                <a:ea typeface="宋体" pitchFamily="2" charset="-122"/>
              </a:rPr>
              <a:t>解释：当</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给定时，</a:t>
            </a:r>
            <a:r>
              <a:rPr lang="en-US" altLang="zh-CN" sz="2300" dirty="0" smtClean="0">
                <a:latin typeface="宋体" pitchFamily="2" charset="-122"/>
                <a:ea typeface="宋体" pitchFamily="2" charset="-122"/>
              </a:rPr>
              <a:t>p(</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是样本</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联合</a:t>
            </a:r>
            <a:r>
              <a:rPr lang="zh-CN" altLang="en-US" sz="2300" dirty="0" smtClean="0">
                <a:latin typeface="宋体" pitchFamily="2" charset="-122"/>
                <a:ea typeface="宋体" pitchFamily="2" charset="-122"/>
              </a:rPr>
              <a:t>密度函数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当样本</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观察值</a:t>
            </a:r>
            <a:r>
              <a:rPr lang="zh-CN" altLang="en-US" sz="2300" dirty="0" smtClean="0">
                <a:latin typeface="宋体" pitchFamily="2" charset="-122"/>
                <a:ea typeface="宋体" pitchFamily="2" charset="-122"/>
              </a:rPr>
              <a:t>给定时</a:t>
            </a:r>
            <a:r>
              <a:rPr lang="en-US" altLang="zh-CN" sz="2300" dirty="0" smtClean="0">
                <a:latin typeface="宋体" pitchFamily="2" charset="-122"/>
                <a:ea typeface="宋体" pitchFamily="2" charset="-122"/>
              </a:rPr>
              <a:t>,p(</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是</a:t>
            </a:r>
            <a:r>
              <a:rPr lang="zh-CN" altLang="en-US" sz="2300" dirty="0" smtClean="0">
                <a:latin typeface="宋体" pitchFamily="2" charset="-122"/>
                <a:ea typeface="宋体" pitchFamily="2" charset="-122"/>
              </a:rPr>
              <a:t>未知</a:t>
            </a:r>
            <a:r>
              <a:rPr lang="zh-CN" altLang="en-US" sz="2300" dirty="0" smtClean="0">
                <a:latin typeface="宋体" pitchFamily="2" charset="-122"/>
                <a:ea typeface="宋体" pitchFamily="2" charset="-122"/>
              </a:rPr>
              <a:t>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的函数，并</a:t>
            </a:r>
            <a:r>
              <a:rPr lang="zh-CN" altLang="en-US" sz="2300" dirty="0" smtClean="0">
                <a:latin typeface="宋体" pitchFamily="2" charset="-122"/>
                <a:ea typeface="宋体" pitchFamily="2" charset="-122"/>
              </a:rPr>
              <a:t>称为</a:t>
            </a:r>
            <a:r>
              <a:rPr lang="zh-CN" altLang="en-US" sz="2300" dirty="0" smtClean="0">
                <a:latin typeface="宋体" pitchFamily="2" charset="-122"/>
                <a:ea typeface="宋体" pitchFamily="2" charset="-122"/>
              </a:rPr>
              <a:t>似然函数，记为</a:t>
            </a:r>
            <a:r>
              <a:rPr lang="en-US" altLang="zh-CN" sz="2300" dirty="0" smtClean="0">
                <a:latin typeface="宋体" pitchFamily="2" charset="-122"/>
                <a:ea typeface="宋体" pitchFamily="2" charset="-122"/>
              </a:rPr>
              <a:t>L(</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似然</a:t>
            </a:r>
            <a:r>
              <a:rPr lang="zh-CN" altLang="en-US" sz="4000" dirty="0" smtClean="0">
                <a:solidFill>
                  <a:schemeClr val="tx1"/>
                </a:solidFill>
                <a:effectLst/>
                <a:latin typeface="隶书" pitchFamily="49" charset="-122"/>
                <a:ea typeface="隶书" pitchFamily="49" charset="-122"/>
              </a:rPr>
              <a:t>原理</a:t>
            </a:r>
            <a:endParaRPr lang="zh-CN" altLang="en-US" sz="4000" dirty="0">
              <a:solidFill>
                <a:schemeClr val="tx1"/>
              </a:solidFill>
              <a:effectLst/>
              <a:latin typeface="隶书" pitchFamily="49" charset="-122"/>
              <a:ea typeface="隶书" pitchFamily="49" charset="-122"/>
            </a:endParaRPr>
          </a:p>
        </p:txBody>
      </p:sp>
      <p:graphicFrame>
        <p:nvGraphicFramePr>
          <p:cNvPr id="46082" name="Object 2"/>
          <p:cNvGraphicFramePr>
            <a:graphicFrameLocks noChangeAspect="1"/>
          </p:cNvGraphicFramePr>
          <p:nvPr/>
        </p:nvGraphicFramePr>
        <p:xfrm>
          <a:off x="2643174" y="1857364"/>
          <a:ext cx="1555758" cy="400052"/>
        </p:xfrm>
        <a:graphic>
          <a:graphicData uri="http://schemas.openxmlformats.org/presentationml/2006/ole">
            <p:oleObj spid="_x0000_s46082" name="Equation" r:id="rId3" imgW="888840" imgH="228600" progId="Equation.DSMT4">
              <p:embed/>
            </p:oleObj>
          </a:graphicData>
        </a:graphic>
      </p:graphicFrame>
      <p:graphicFrame>
        <p:nvGraphicFramePr>
          <p:cNvPr id="46083" name="Object 3"/>
          <p:cNvGraphicFramePr>
            <a:graphicFrameLocks noChangeAspect="1"/>
          </p:cNvGraphicFramePr>
          <p:nvPr/>
        </p:nvGraphicFramePr>
        <p:xfrm>
          <a:off x="2571736" y="2500306"/>
          <a:ext cx="2512647" cy="714380"/>
        </p:xfrm>
        <a:graphic>
          <a:graphicData uri="http://schemas.openxmlformats.org/presentationml/2006/ole">
            <p:oleObj spid="_x0000_s46083" name="Equation" r:id="rId4" imgW="1295280" imgH="368280" progId="Equation.DSMT4">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662580"/>
          </a:xfrm>
        </p:spPr>
        <p:txBody>
          <a:bodyPr>
            <a:noAutofit/>
          </a:bodyPr>
          <a:lstStyle/>
          <a:p>
            <a:r>
              <a:rPr lang="zh-CN" altLang="en-US" sz="2300" dirty="0" smtClean="0">
                <a:latin typeface="宋体" pitchFamily="2" charset="-122"/>
                <a:ea typeface="宋体" pitchFamily="2" charset="-122"/>
              </a:rPr>
              <a:t>似然函数    强调</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它是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而样本</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似然函数中只是一组数据或</a:t>
            </a:r>
            <a:r>
              <a:rPr lang="zh-CN" altLang="en-US" sz="2300" dirty="0" smtClean="0">
                <a:latin typeface="宋体" pitchFamily="2" charset="-122"/>
                <a:ea typeface="宋体" pitchFamily="2" charset="-122"/>
              </a:rPr>
              <a:t>一组</a:t>
            </a:r>
            <a:r>
              <a:rPr lang="zh-CN" altLang="en-US" sz="2300" dirty="0" smtClean="0">
                <a:latin typeface="宋体" pitchFamily="2" charset="-122"/>
                <a:ea typeface="宋体" pitchFamily="2" charset="-122"/>
              </a:rPr>
              <a:t>观察</a:t>
            </a:r>
            <a:r>
              <a:rPr lang="zh-CN" altLang="en-US" sz="2300" dirty="0" smtClean="0">
                <a:latin typeface="宋体" pitchFamily="2" charset="-122"/>
                <a:ea typeface="宋体" pitchFamily="2" charset="-122"/>
              </a:rPr>
              <a:t>值</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所有</a:t>
            </a:r>
            <a:r>
              <a:rPr lang="zh-CN" altLang="en-US" sz="2300" dirty="0" smtClean="0">
                <a:latin typeface="宋体" pitchFamily="2" charset="-122"/>
                <a:ea typeface="宋体" pitchFamily="2" charset="-122"/>
              </a:rPr>
              <a:t>与试验有关</a:t>
            </a:r>
            <a:r>
              <a:rPr lang="zh-CN" altLang="en-US" sz="2300" dirty="0" smtClean="0">
                <a:latin typeface="宋体" pitchFamily="2" charset="-122"/>
                <a:ea typeface="宋体" pitchFamily="2" charset="-122"/>
              </a:rPr>
              <a:t>的</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信息</a:t>
            </a:r>
            <a:r>
              <a:rPr lang="zh-CN" altLang="en-US" sz="2300" dirty="0" smtClean="0">
                <a:latin typeface="宋体" pitchFamily="2" charset="-122"/>
                <a:ea typeface="宋体" pitchFamily="2" charset="-122"/>
              </a:rPr>
              <a:t>都被包含在似然函数</a:t>
            </a:r>
            <a:r>
              <a:rPr lang="zh-CN" altLang="en-US" sz="2300" dirty="0" smtClean="0">
                <a:latin typeface="宋体" pitchFamily="2" charset="-122"/>
                <a:ea typeface="宋体" pitchFamily="2" charset="-122"/>
              </a:rPr>
              <a:t>之中，使            大的</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比使    小的</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更“像”是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的真值，特别地，使    在参数空间   达到最大的  称为最大似然估计，假如</a:t>
            </a:r>
            <a:r>
              <a:rPr lang="zh-CN" altLang="en-US" sz="2300" dirty="0" smtClean="0">
                <a:latin typeface="宋体" pitchFamily="2" charset="-122"/>
                <a:ea typeface="宋体" pitchFamily="2" charset="-122"/>
              </a:rPr>
              <a:t>两个似然函数成</a:t>
            </a:r>
            <a:r>
              <a:rPr lang="zh-CN" altLang="en-US" sz="2300" dirty="0" smtClean="0">
                <a:latin typeface="宋体" pitchFamily="2" charset="-122"/>
                <a:ea typeface="宋体" pitchFamily="2" charset="-122"/>
              </a:rPr>
              <a:t>比例</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比例因子</a:t>
            </a:r>
            <a:r>
              <a:rPr lang="zh-CN" altLang="en-US" sz="2300" dirty="0" smtClean="0">
                <a:latin typeface="宋体" pitchFamily="2" charset="-122"/>
                <a:ea typeface="宋体" pitchFamily="2" charset="-122"/>
              </a:rPr>
              <a:t>又不依赖</a:t>
            </a:r>
            <a:r>
              <a:rPr lang="zh-CN" altLang="en-US" sz="2300" dirty="0" smtClean="0">
                <a:latin typeface="宋体" pitchFamily="2" charset="-122"/>
                <a:ea typeface="宋体" pitchFamily="2" charset="-122"/>
              </a:rPr>
              <a:t>于</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则它们的</a:t>
            </a:r>
            <a:r>
              <a:rPr lang="zh-CN" altLang="en-US" sz="2300" dirty="0" smtClean="0">
                <a:latin typeface="宋体" pitchFamily="2" charset="-122"/>
                <a:ea typeface="宋体" pitchFamily="2" charset="-122"/>
              </a:rPr>
              <a:t>最大似然估计是相同</a:t>
            </a:r>
            <a:r>
              <a:rPr lang="zh-CN" altLang="en-US" sz="2300" dirty="0" smtClean="0">
                <a:latin typeface="宋体" pitchFamily="2" charset="-122"/>
                <a:ea typeface="宋体" pitchFamily="2" charset="-122"/>
              </a:rPr>
              <a:t>的</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a:t>
            </a:r>
            <a:r>
              <a:rPr lang="zh-CN" altLang="en-US" sz="2300" dirty="0" smtClean="0">
                <a:latin typeface="宋体" pitchFamily="2" charset="-122"/>
                <a:ea typeface="宋体" pitchFamily="2" charset="-122"/>
              </a:rPr>
              <a:t>是由于两个成比例的似然函数所</a:t>
            </a:r>
            <a:r>
              <a:rPr lang="zh-CN" altLang="en-US" sz="2300" dirty="0" smtClean="0">
                <a:latin typeface="宋体" pitchFamily="2" charset="-122"/>
                <a:ea typeface="宋体" pitchFamily="2" charset="-122"/>
              </a:rPr>
              <a:t>含</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信息是相同</a:t>
            </a:r>
            <a:r>
              <a:rPr lang="zh-CN" altLang="en-US" sz="2300" dirty="0" smtClean="0">
                <a:latin typeface="宋体" pitchFamily="2" charset="-122"/>
                <a:ea typeface="宋体" pitchFamily="2" charset="-122"/>
              </a:rPr>
              <a:t>的</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假如</a:t>
            </a:r>
            <a:r>
              <a:rPr lang="zh-CN" altLang="en-US" sz="2300" dirty="0" smtClean="0">
                <a:latin typeface="宋体" pitchFamily="2" charset="-122"/>
                <a:ea typeface="宋体" pitchFamily="2" charset="-122"/>
              </a:rPr>
              <a:t>我们</a:t>
            </a:r>
            <a:r>
              <a:rPr lang="zh-CN" altLang="en-US" sz="2300" dirty="0" smtClean="0">
                <a:latin typeface="宋体" pitchFamily="2" charset="-122"/>
                <a:ea typeface="宋体" pitchFamily="2" charset="-122"/>
              </a:rPr>
              <a:t>对</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采用</a:t>
            </a:r>
            <a:r>
              <a:rPr lang="zh-CN" altLang="en-US" sz="2300" dirty="0" smtClean="0">
                <a:latin typeface="宋体" pitchFamily="2" charset="-122"/>
                <a:ea typeface="宋体" pitchFamily="2" charset="-122"/>
              </a:rPr>
              <a:t>相同的</a:t>
            </a:r>
            <a:r>
              <a:rPr lang="zh-CN" altLang="en-US" sz="2300" dirty="0" smtClean="0">
                <a:latin typeface="宋体" pitchFamily="2" charset="-122"/>
                <a:ea typeface="宋体" pitchFamily="2" charset="-122"/>
              </a:rPr>
              <a:t>先验分布</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那么基于</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对</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所</a:t>
            </a:r>
            <a:r>
              <a:rPr lang="zh-CN" altLang="en-US" sz="2300" dirty="0" smtClean="0">
                <a:latin typeface="宋体" pitchFamily="2" charset="-122"/>
                <a:ea typeface="宋体" pitchFamily="2" charset="-122"/>
              </a:rPr>
              <a:t>做的后验推断也是相同</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似然原理</a:t>
            </a:r>
            <a:endParaRPr lang="zh-CN" altLang="en-US" sz="4000" dirty="0"/>
          </a:p>
        </p:txBody>
      </p:sp>
      <p:graphicFrame>
        <p:nvGraphicFramePr>
          <p:cNvPr id="47106" name="Object 2"/>
          <p:cNvGraphicFramePr>
            <a:graphicFrameLocks noChangeAspect="1"/>
          </p:cNvGraphicFramePr>
          <p:nvPr/>
        </p:nvGraphicFramePr>
        <p:xfrm>
          <a:off x="2071670" y="1571612"/>
          <a:ext cx="580434" cy="357190"/>
        </p:xfrm>
        <a:graphic>
          <a:graphicData uri="http://schemas.openxmlformats.org/presentationml/2006/ole">
            <p:oleObj spid="_x0000_s47106" name="Equation" r:id="rId3" imgW="330120" imgH="203040" progId="Equation.DSMT4">
              <p:embed/>
            </p:oleObj>
          </a:graphicData>
        </a:graphic>
      </p:graphicFrame>
      <p:graphicFrame>
        <p:nvGraphicFramePr>
          <p:cNvPr id="47107" name="Object 3"/>
          <p:cNvGraphicFramePr>
            <a:graphicFrameLocks noChangeAspect="1"/>
          </p:cNvGraphicFramePr>
          <p:nvPr/>
        </p:nvGraphicFramePr>
        <p:xfrm>
          <a:off x="3786182" y="2255830"/>
          <a:ext cx="1743084" cy="387352"/>
        </p:xfrm>
        <a:graphic>
          <a:graphicData uri="http://schemas.openxmlformats.org/presentationml/2006/ole">
            <p:oleObj spid="_x0000_s47107" name="Equation" r:id="rId4" imgW="914400" imgH="203040" progId="Equation.DSMT4">
              <p:embed/>
            </p:oleObj>
          </a:graphicData>
        </a:graphic>
      </p:graphicFrame>
      <p:graphicFrame>
        <p:nvGraphicFramePr>
          <p:cNvPr id="47108" name="Object 4"/>
          <p:cNvGraphicFramePr>
            <a:graphicFrameLocks noChangeAspect="1"/>
          </p:cNvGraphicFramePr>
          <p:nvPr/>
        </p:nvGraphicFramePr>
        <p:xfrm>
          <a:off x="7014387" y="2255830"/>
          <a:ext cx="629447" cy="387352"/>
        </p:xfrm>
        <a:graphic>
          <a:graphicData uri="http://schemas.openxmlformats.org/presentationml/2006/ole">
            <p:oleObj spid="_x0000_s47108" name="Equation" r:id="rId5" imgW="330120" imgH="203040" progId="Equation.DSMT4">
              <p:embed/>
            </p:oleObj>
          </a:graphicData>
        </a:graphic>
      </p:graphicFrame>
      <p:graphicFrame>
        <p:nvGraphicFramePr>
          <p:cNvPr id="47109" name="Object 5"/>
          <p:cNvGraphicFramePr>
            <a:graphicFrameLocks noChangeAspect="1"/>
          </p:cNvGraphicFramePr>
          <p:nvPr/>
        </p:nvGraphicFramePr>
        <p:xfrm>
          <a:off x="5277451" y="2643182"/>
          <a:ext cx="580433" cy="357190"/>
        </p:xfrm>
        <a:graphic>
          <a:graphicData uri="http://schemas.openxmlformats.org/presentationml/2006/ole">
            <p:oleObj spid="_x0000_s47109" name="Equation" r:id="rId6" imgW="330120" imgH="203040" progId="Equation.DSMT4">
              <p:embed/>
            </p:oleObj>
          </a:graphicData>
        </a:graphic>
      </p:graphicFrame>
      <p:graphicFrame>
        <p:nvGraphicFramePr>
          <p:cNvPr id="47110" name="Object 6"/>
          <p:cNvGraphicFramePr>
            <a:graphicFrameLocks noChangeAspect="1"/>
          </p:cNvGraphicFramePr>
          <p:nvPr/>
        </p:nvGraphicFramePr>
        <p:xfrm>
          <a:off x="7358082" y="2643182"/>
          <a:ext cx="296864" cy="319700"/>
        </p:xfrm>
        <a:graphic>
          <a:graphicData uri="http://schemas.openxmlformats.org/presentationml/2006/ole">
            <p:oleObj spid="_x0000_s47110" name="Equation" r:id="rId7" imgW="164880" imgH="177480" progId="Equation.DSMT4">
              <p:embed/>
            </p:oleObj>
          </a:graphicData>
        </a:graphic>
      </p:graphicFrame>
      <p:graphicFrame>
        <p:nvGraphicFramePr>
          <p:cNvPr id="47111" name="Object 7"/>
          <p:cNvGraphicFramePr>
            <a:graphicFrameLocks noChangeAspect="1"/>
          </p:cNvGraphicFramePr>
          <p:nvPr/>
        </p:nvGraphicFramePr>
        <p:xfrm>
          <a:off x="1785918" y="2928934"/>
          <a:ext cx="285752" cy="364334"/>
        </p:xfrm>
        <a:graphic>
          <a:graphicData uri="http://schemas.openxmlformats.org/presentationml/2006/ole">
            <p:oleObj spid="_x0000_s47111" name="Equation" r:id="rId8" imgW="126720" imgH="215640" progId="Equation.DSMT4">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019638"/>
          </a:xfrm>
        </p:spPr>
        <p:txBody>
          <a:bodyPr>
            <a:normAutofit/>
          </a:bodyPr>
          <a:lstStyle/>
          <a:p>
            <a:r>
              <a:rPr lang="zh-CN" altLang="en-US" sz="2300" dirty="0" smtClean="0">
                <a:latin typeface="宋体" pitchFamily="2" charset="-122"/>
                <a:ea typeface="宋体" pitchFamily="2" charset="-122"/>
              </a:rPr>
              <a:t>贝叶斯学派把上述认识概括为似然</a:t>
            </a:r>
            <a:r>
              <a:rPr lang="zh-CN" altLang="en-US" sz="2300" dirty="0" smtClean="0">
                <a:latin typeface="宋体" pitchFamily="2" charset="-122"/>
                <a:ea typeface="宋体" pitchFamily="2" charset="-122"/>
              </a:rPr>
              <a:t>原理</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它</a:t>
            </a:r>
            <a:r>
              <a:rPr lang="zh-CN" altLang="en-US" sz="2300" dirty="0" smtClean="0">
                <a:latin typeface="宋体" pitchFamily="2" charset="-122"/>
                <a:ea typeface="宋体" pitchFamily="2" charset="-122"/>
              </a:rPr>
              <a:t>有如下二</a:t>
            </a:r>
            <a:r>
              <a:rPr lang="zh-CN" altLang="en-US" sz="2300" dirty="0" smtClean="0">
                <a:latin typeface="宋体" pitchFamily="2" charset="-122"/>
                <a:ea typeface="宋体" pitchFamily="2" charset="-122"/>
              </a:rPr>
              <a:t>点：</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 </a:t>
            </a:r>
            <a:r>
              <a:rPr lang="zh-CN" altLang="en-US" sz="2300" dirty="0" smtClean="0">
                <a:latin typeface="宋体" pitchFamily="2" charset="-122"/>
                <a:ea typeface="宋体" pitchFamily="2" charset="-122"/>
              </a:rPr>
              <a:t>有了观测值</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之后，在</a:t>
            </a:r>
            <a:r>
              <a:rPr lang="zh-CN" altLang="en-US" sz="2300" dirty="0" smtClean="0">
                <a:latin typeface="宋体" pitchFamily="2" charset="-122"/>
                <a:ea typeface="宋体" pitchFamily="2" charset="-122"/>
              </a:rPr>
              <a:t>做</a:t>
            </a:r>
            <a:r>
              <a:rPr lang="zh-CN" altLang="en-US" sz="2300" dirty="0" smtClean="0">
                <a:latin typeface="宋体" pitchFamily="2" charset="-122"/>
                <a:ea typeface="宋体" pitchFamily="2" charset="-122"/>
              </a:rPr>
              <a:t>关于</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推断和决策</a:t>
            </a:r>
            <a:r>
              <a:rPr lang="zh-CN" altLang="en-US" sz="2300" dirty="0" smtClean="0">
                <a:latin typeface="宋体" pitchFamily="2" charset="-122"/>
                <a:ea typeface="宋体" pitchFamily="2" charset="-122"/>
              </a:rPr>
              <a:t>时，所有</a:t>
            </a:r>
            <a:r>
              <a:rPr lang="zh-CN" altLang="en-US" sz="2300" dirty="0" smtClean="0">
                <a:latin typeface="宋体" pitchFamily="2" charset="-122"/>
                <a:ea typeface="宋体" pitchFamily="2" charset="-122"/>
              </a:rPr>
              <a:t>与试验有关</a:t>
            </a:r>
            <a:r>
              <a:rPr lang="zh-CN" altLang="en-US" sz="2300" dirty="0" smtClean="0">
                <a:latin typeface="宋体" pitchFamily="2" charset="-122"/>
                <a:ea typeface="宋体" pitchFamily="2" charset="-122"/>
              </a:rPr>
              <a:t>的</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信息均</a:t>
            </a:r>
            <a:r>
              <a:rPr lang="zh-CN" altLang="en-US" sz="2300" dirty="0" smtClean="0">
                <a:latin typeface="宋体" pitchFamily="2" charset="-122"/>
                <a:ea typeface="宋体" pitchFamily="2" charset="-122"/>
              </a:rPr>
              <a:t>被包含在</a:t>
            </a:r>
            <a:r>
              <a:rPr lang="zh-CN" altLang="en-US" sz="2300" dirty="0" smtClean="0">
                <a:latin typeface="宋体" pitchFamily="2" charset="-122"/>
                <a:ea typeface="宋体" pitchFamily="2" charset="-122"/>
              </a:rPr>
              <a:t>似然函数 </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之中。</a:t>
            </a:r>
            <a:endParaRPr lang="zh-CN" altLang="en-US"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 </a:t>
            </a:r>
            <a:r>
              <a:rPr lang="zh-CN" altLang="en-US" sz="2300" dirty="0" smtClean="0">
                <a:latin typeface="宋体" pitchFamily="2" charset="-122"/>
                <a:ea typeface="宋体" pitchFamily="2" charset="-122"/>
              </a:rPr>
              <a:t>如果</a:t>
            </a:r>
            <a:r>
              <a:rPr lang="zh-CN" altLang="en-US" sz="2300" dirty="0" smtClean="0">
                <a:latin typeface="宋体" pitchFamily="2" charset="-122"/>
                <a:ea typeface="宋体" pitchFamily="2" charset="-122"/>
              </a:rPr>
              <a:t>有两个似然函数是成比例</a:t>
            </a:r>
            <a:r>
              <a:rPr lang="zh-CN" altLang="en-US" sz="2300" dirty="0" smtClean="0">
                <a:latin typeface="宋体" pitchFamily="2" charset="-122"/>
                <a:ea typeface="宋体" pitchFamily="2" charset="-122"/>
              </a:rPr>
              <a:t>的，比例常数与</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无关，则</a:t>
            </a:r>
            <a:r>
              <a:rPr lang="zh-CN" altLang="en-US" sz="2300" dirty="0" smtClean="0">
                <a:latin typeface="宋体" pitchFamily="2" charset="-122"/>
                <a:ea typeface="宋体" pitchFamily="2" charset="-122"/>
              </a:rPr>
              <a:t>它们</a:t>
            </a:r>
            <a:r>
              <a:rPr lang="zh-CN" altLang="en-US" sz="2300" dirty="0" smtClean="0">
                <a:latin typeface="宋体" pitchFamily="2" charset="-122"/>
                <a:ea typeface="宋体" pitchFamily="2" charset="-122"/>
              </a:rPr>
              <a:t>关于</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含有相同</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信息。</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似然原理</a:t>
            </a:r>
            <a:endParaRPr lang="zh-CN" altLang="en-US" sz="4000" dirty="0"/>
          </a:p>
        </p:txBody>
      </p:sp>
      <p:graphicFrame>
        <p:nvGraphicFramePr>
          <p:cNvPr id="48130" name="Object 2"/>
          <p:cNvGraphicFramePr>
            <a:graphicFrameLocks noChangeAspect="1"/>
          </p:cNvGraphicFramePr>
          <p:nvPr/>
        </p:nvGraphicFramePr>
        <p:xfrm>
          <a:off x="5844590" y="2357430"/>
          <a:ext cx="513360" cy="315914"/>
        </p:xfrm>
        <a:graphic>
          <a:graphicData uri="http://schemas.openxmlformats.org/presentationml/2006/ole">
            <p:oleObj spid="_x0000_s48130" name="Equation" r:id="rId3" imgW="330120" imgH="203040" progId="Equation.DSMT4">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dirty="0"/>
          </a:p>
        </p:txBody>
      </p:sp>
      <p:sp>
        <p:nvSpPr>
          <p:cNvPr id="5" name="文本占位符 4"/>
          <p:cNvSpPr>
            <a:spLocks noGrp="1"/>
          </p:cNvSpPr>
          <p:nvPr>
            <p:ph type="body" idx="1"/>
          </p:nvPr>
        </p:nvSpPr>
        <p:spPr>
          <a:xfrm>
            <a:off x="4000496" y="2714620"/>
            <a:ext cx="4572000" cy="1454888"/>
          </a:xfrm>
        </p:spPr>
        <p:txBody>
          <a:bodyPr>
            <a:normAutofit/>
          </a:bodyPr>
          <a:lstStyle/>
          <a:p>
            <a:r>
              <a:rPr lang="zh-CN" altLang="en-US" sz="4000" dirty="0" smtClean="0"/>
              <a:t>  </a:t>
            </a:r>
            <a:r>
              <a:rPr lang="zh-CN" altLang="en-US" sz="5400" dirty="0" smtClean="0">
                <a:latin typeface="隶书" pitchFamily="49" charset="-122"/>
                <a:ea typeface="隶书" pitchFamily="49" charset="-122"/>
              </a:rPr>
              <a:t>谢谢</a:t>
            </a:r>
            <a:endParaRPr lang="zh-CN" altLang="en-US" sz="54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endParaRPr lang="en-US" altLang="zh-CN" dirty="0" smtClean="0"/>
          </a:p>
          <a:p>
            <a:endParaRPr lang="en-US" altLang="zh-CN" dirty="0" smtClean="0"/>
          </a:p>
          <a:p>
            <a:endParaRPr lang="en-US" altLang="zh-CN"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其中平均是对样本空间中所有可能出现的样本而求的，可实际中样本空间中绝大多数样本尚未出现过，甚至重复数百次也不会出现的样本也要在评价估计量  的好坏中占一席之地，何况在实际中不少估计量只使用一次或几次，而多数从未出现的样本也要参与平均是使实际工作者难于理解的，这种看问题的观点就是条件的观点，故在贝叶斯推断中不用无偏性，而条件方法是容易被实际工作者理解和接受的。</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条件方法</a:t>
            </a:r>
            <a:endParaRPr lang="zh-CN" altLang="en-US" sz="4000" dirty="0"/>
          </a:p>
        </p:txBody>
      </p:sp>
      <p:graphicFrame>
        <p:nvGraphicFramePr>
          <p:cNvPr id="2050" name="Object 2"/>
          <p:cNvGraphicFramePr>
            <a:graphicFrameLocks noChangeAspect="1"/>
          </p:cNvGraphicFramePr>
          <p:nvPr/>
        </p:nvGraphicFramePr>
        <p:xfrm>
          <a:off x="2000232" y="1785926"/>
          <a:ext cx="4101432" cy="646116"/>
        </p:xfrm>
        <a:graphic>
          <a:graphicData uri="http://schemas.openxmlformats.org/presentationml/2006/ole">
            <p:oleObj spid="_x0000_s2050" name="Equation" r:id="rId3" imgW="1854000" imgH="291960" progId="Equation.DSMT4">
              <p:embed/>
            </p:oleObj>
          </a:graphicData>
        </a:graphic>
      </p:graphicFrame>
      <p:graphicFrame>
        <p:nvGraphicFramePr>
          <p:cNvPr id="2051" name="Object 3"/>
          <p:cNvGraphicFramePr>
            <a:graphicFrameLocks noChangeAspect="1"/>
          </p:cNvGraphicFramePr>
          <p:nvPr/>
        </p:nvGraphicFramePr>
        <p:xfrm>
          <a:off x="5626761" y="3643314"/>
          <a:ext cx="231123" cy="357190"/>
        </p:xfrm>
        <a:graphic>
          <a:graphicData uri="http://schemas.openxmlformats.org/presentationml/2006/ole">
            <p:oleObj spid="_x0000_s2051" name="Equation" r:id="rId4" imgW="139680" imgH="215640" progId="Equation.DSMT4">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2.2.1 </a:t>
            </a:r>
            <a:r>
              <a:rPr lang="zh-CN" altLang="en-US" sz="2300" dirty="0" smtClean="0">
                <a:latin typeface="宋体" pitchFamily="2" charset="-122"/>
                <a:ea typeface="宋体" pitchFamily="2" charset="-122"/>
              </a:rPr>
              <a:t>贝叶斯估计</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是总体分布</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中的参数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为了估计该参数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可从该总体随机抽取一个样本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同时依据</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的先验信息选择一个先验分布   ，在用贝叶斯公式算得后验分布    这时</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作为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的估计可选用后验分布      的某个位置特征量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如后验分布的众数、中位数或期望值，所以估计是应用后验分布最简单的推断形式。</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估计</a:t>
            </a:r>
            <a:endParaRPr lang="zh-CN" altLang="en-US" sz="4000" dirty="0">
              <a:solidFill>
                <a:schemeClr val="tx1"/>
              </a:solidFill>
              <a:effectLst/>
              <a:latin typeface="隶书" pitchFamily="49" charset="-122"/>
              <a:ea typeface="隶书" pitchFamily="49" charset="-122"/>
            </a:endParaRPr>
          </a:p>
        </p:txBody>
      </p:sp>
      <p:graphicFrame>
        <p:nvGraphicFramePr>
          <p:cNvPr id="17410" name="Object 2"/>
          <p:cNvGraphicFramePr>
            <a:graphicFrameLocks noChangeAspect="1"/>
          </p:cNvGraphicFramePr>
          <p:nvPr/>
        </p:nvGraphicFramePr>
        <p:xfrm>
          <a:off x="3752847" y="2671758"/>
          <a:ext cx="1533533" cy="400052"/>
        </p:xfrm>
        <a:graphic>
          <a:graphicData uri="http://schemas.openxmlformats.org/presentationml/2006/ole">
            <p:oleObj spid="_x0000_s17410" name="Equation" r:id="rId3" imgW="876240" imgH="228600" progId="Equation.DSMT4">
              <p:embed/>
            </p:oleObj>
          </a:graphicData>
        </a:graphic>
      </p:graphicFrame>
      <p:graphicFrame>
        <p:nvGraphicFramePr>
          <p:cNvPr id="17411" name="Object 3"/>
          <p:cNvGraphicFramePr>
            <a:graphicFrameLocks noChangeAspect="1"/>
          </p:cNvGraphicFramePr>
          <p:nvPr/>
        </p:nvGraphicFramePr>
        <p:xfrm>
          <a:off x="3214678" y="3132664"/>
          <a:ext cx="500067" cy="296336"/>
        </p:xfrm>
        <a:graphic>
          <a:graphicData uri="http://schemas.openxmlformats.org/presentationml/2006/ole">
            <p:oleObj spid="_x0000_s17411" name="Equation" r:id="rId4" imgW="342720" imgH="203040" progId="Equation.DSMT4">
              <p:embed/>
            </p:oleObj>
          </a:graphicData>
        </a:graphic>
      </p:graphicFrame>
      <p:graphicFrame>
        <p:nvGraphicFramePr>
          <p:cNvPr id="17412" name="Object 4"/>
          <p:cNvGraphicFramePr>
            <a:graphicFrameLocks noChangeAspect="1"/>
          </p:cNvGraphicFramePr>
          <p:nvPr/>
        </p:nvGraphicFramePr>
        <p:xfrm>
          <a:off x="7715272" y="2285992"/>
          <a:ext cx="770040" cy="315914"/>
        </p:xfrm>
        <a:graphic>
          <a:graphicData uri="http://schemas.openxmlformats.org/presentationml/2006/ole">
            <p:oleObj spid="_x0000_s17412" name="Equation" r:id="rId5" imgW="495000" imgH="203040" progId="Equation.DSMT4">
              <p:embed/>
            </p:oleObj>
          </a:graphicData>
        </a:graphic>
      </p:graphicFrame>
      <p:graphicFrame>
        <p:nvGraphicFramePr>
          <p:cNvPr id="17413" name="Object 5"/>
          <p:cNvGraphicFramePr>
            <a:graphicFrameLocks noChangeAspect="1"/>
          </p:cNvGraphicFramePr>
          <p:nvPr/>
        </p:nvGraphicFramePr>
        <p:xfrm>
          <a:off x="5429256" y="3450127"/>
          <a:ext cx="819155" cy="336063"/>
        </p:xfrm>
        <a:graphic>
          <a:graphicData uri="http://schemas.openxmlformats.org/presentationml/2006/ole">
            <p:oleObj spid="_x0000_s17413" name="Equation" r:id="rId6" imgW="495000" imgH="203040" progId="Equation.DSMT4">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b="1" dirty="0" smtClean="0">
                <a:latin typeface="宋体" pitchFamily="2" charset="-122"/>
                <a:ea typeface="宋体" pitchFamily="2" charset="-122"/>
              </a:rPr>
              <a:t>定义</a:t>
            </a:r>
            <a:r>
              <a:rPr lang="en-US" altLang="zh-CN" sz="2300" b="1" dirty="0" smtClean="0">
                <a:latin typeface="宋体" pitchFamily="2" charset="-122"/>
                <a:ea typeface="宋体" pitchFamily="2" charset="-122"/>
              </a:rPr>
              <a:t>2.2.1 </a:t>
            </a:r>
          </a:p>
          <a:p>
            <a:r>
              <a:rPr lang="zh-CN" altLang="en-US" sz="2300" dirty="0" smtClean="0">
                <a:latin typeface="宋体" pitchFamily="2" charset="-122"/>
                <a:ea typeface="宋体" pitchFamily="2" charset="-122"/>
              </a:rPr>
              <a:t>使后验密度      达到最大的值   称为最大后验估计；后验分布的中位数   称为</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的后验中位数估计；后验分布的期望值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称为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的后验期望估计，这三个估计也都称为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的贝叶斯估计，记为  ，在不引起混乱时也记为 。</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估计</a:t>
            </a:r>
            <a:endParaRPr lang="zh-CN" altLang="en-US" sz="4000" dirty="0"/>
          </a:p>
        </p:txBody>
      </p:sp>
      <p:graphicFrame>
        <p:nvGraphicFramePr>
          <p:cNvPr id="18434" name="Object 2"/>
          <p:cNvGraphicFramePr>
            <a:graphicFrameLocks noChangeAspect="1"/>
          </p:cNvGraphicFramePr>
          <p:nvPr/>
        </p:nvGraphicFramePr>
        <p:xfrm>
          <a:off x="2373200" y="1970078"/>
          <a:ext cx="770040" cy="315914"/>
        </p:xfrm>
        <a:graphic>
          <a:graphicData uri="http://schemas.openxmlformats.org/presentationml/2006/ole">
            <p:oleObj spid="_x0000_s18434" name="Equation" r:id="rId3" imgW="495000" imgH="203040" progId="Equation.DSMT4">
              <p:embed/>
            </p:oleObj>
          </a:graphicData>
        </a:graphic>
      </p:graphicFrame>
      <p:graphicFrame>
        <p:nvGraphicFramePr>
          <p:cNvPr id="18435" name="Object 3"/>
          <p:cNvGraphicFramePr>
            <a:graphicFrameLocks noChangeAspect="1"/>
          </p:cNvGraphicFramePr>
          <p:nvPr/>
        </p:nvGraphicFramePr>
        <p:xfrm>
          <a:off x="4974435" y="1957378"/>
          <a:ext cx="383383" cy="328614"/>
        </p:xfrm>
        <a:graphic>
          <a:graphicData uri="http://schemas.openxmlformats.org/presentationml/2006/ole">
            <p:oleObj spid="_x0000_s18435" name="Equation" r:id="rId4" imgW="266400" imgH="228600" progId="Equation.DSMT4">
              <p:embed/>
            </p:oleObj>
          </a:graphicData>
        </a:graphic>
      </p:graphicFrame>
      <p:graphicFrame>
        <p:nvGraphicFramePr>
          <p:cNvPr id="18436" name="Object 4"/>
          <p:cNvGraphicFramePr>
            <a:graphicFrameLocks noChangeAspect="1"/>
          </p:cNvGraphicFramePr>
          <p:nvPr/>
        </p:nvGraphicFramePr>
        <p:xfrm>
          <a:off x="2951152" y="2285992"/>
          <a:ext cx="406402" cy="427792"/>
        </p:xfrm>
        <a:graphic>
          <a:graphicData uri="http://schemas.openxmlformats.org/presentationml/2006/ole">
            <p:oleObj spid="_x0000_s18436" name="Equation" r:id="rId5" imgW="241200" imgH="253800" progId="Equation.DSMT4">
              <p:embed/>
            </p:oleObj>
          </a:graphicData>
        </a:graphic>
      </p:graphicFrame>
      <p:graphicFrame>
        <p:nvGraphicFramePr>
          <p:cNvPr id="18437" name="Object 5"/>
          <p:cNvGraphicFramePr>
            <a:graphicFrameLocks noChangeAspect="1"/>
          </p:cNvGraphicFramePr>
          <p:nvPr/>
        </p:nvGraphicFramePr>
        <p:xfrm>
          <a:off x="1785918" y="2638647"/>
          <a:ext cx="303214" cy="433163"/>
        </p:xfrm>
        <a:graphic>
          <a:graphicData uri="http://schemas.openxmlformats.org/presentationml/2006/ole">
            <p:oleObj spid="_x0000_s18437" name="Equation" r:id="rId6" imgW="177480" imgH="253800" progId="Equation.DSMT4">
              <p:embed/>
            </p:oleObj>
          </a:graphicData>
        </a:graphic>
      </p:graphicFrame>
      <p:graphicFrame>
        <p:nvGraphicFramePr>
          <p:cNvPr id="18438" name="Object 6"/>
          <p:cNvGraphicFramePr>
            <a:graphicFrameLocks noChangeAspect="1"/>
          </p:cNvGraphicFramePr>
          <p:nvPr/>
        </p:nvGraphicFramePr>
        <p:xfrm>
          <a:off x="3268654" y="2995837"/>
          <a:ext cx="303214" cy="433163"/>
        </p:xfrm>
        <a:graphic>
          <a:graphicData uri="http://schemas.openxmlformats.org/presentationml/2006/ole">
            <p:oleObj spid="_x0000_s18438" name="Equation" r:id="rId7" imgW="177480" imgH="253800" progId="Equation.DSMT4">
              <p:embed/>
            </p:oleObj>
          </a:graphicData>
        </a:graphic>
      </p:graphicFrame>
      <p:graphicFrame>
        <p:nvGraphicFramePr>
          <p:cNvPr id="18439" name="Object 7"/>
          <p:cNvGraphicFramePr>
            <a:graphicFrameLocks noChangeAspect="1"/>
          </p:cNvGraphicFramePr>
          <p:nvPr/>
        </p:nvGraphicFramePr>
        <p:xfrm>
          <a:off x="6643702" y="3000371"/>
          <a:ext cx="237542" cy="357191"/>
        </p:xfrm>
        <a:graphic>
          <a:graphicData uri="http://schemas.openxmlformats.org/presentationml/2006/ole">
            <p:oleObj spid="_x0000_s18439" name="Equation" r:id="rId8" imgW="126720" imgH="215640" progId="Equation.DSMT4">
              <p:embed/>
            </p:oleObj>
          </a:graphicData>
        </a:graphic>
      </p:graphicFrame>
      <p:pic>
        <p:nvPicPr>
          <p:cNvPr id="10" name="图片 9" descr="图像 7.png"/>
          <p:cNvPicPr>
            <a:picLocks noChangeAspect="1"/>
          </p:cNvPicPr>
          <p:nvPr/>
        </p:nvPicPr>
        <p:blipFill>
          <a:blip r:embed="rId9"/>
          <a:stretch>
            <a:fillRect/>
          </a:stretch>
        </p:blipFill>
        <p:spPr>
          <a:xfrm>
            <a:off x="1857356" y="3786190"/>
            <a:ext cx="4886325" cy="1981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162514"/>
          </a:xfrm>
        </p:spPr>
        <p:txBody>
          <a:bodyPr>
            <a:normAutofit/>
          </a:bodyPr>
          <a:lstStyle/>
          <a:p>
            <a:r>
              <a:rPr lang="en-US" altLang="zh-CN" sz="2300" dirty="0" smtClean="0">
                <a:latin typeface="宋体" pitchFamily="2" charset="-122"/>
                <a:ea typeface="宋体" pitchFamily="2" charset="-122"/>
              </a:rPr>
              <a:t>2.2.2 </a:t>
            </a:r>
            <a:r>
              <a:rPr lang="zh-CN" altLang="en-US" sz="2300" dirty="0" smtClean="0">
                <a:latin typeface="宋体" pitchFamily="2" charset="-122"/>
                <a:ea typeface="宋体" pitchFamily="2" charset="-122"/>
              </a:rPr>
              <a:t>贝叶斯估计的误差</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  是</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的一个贝叶斯估计</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在样本给定后</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是一个数，在综合各种信息后，</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是按      取值，所以评定一个贝叶斯估计的误差的最好而又简单的方式是用</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对  的后验均方差或其平方根来度量。</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估计</a:t>
            </a:r>
            <a:endParaRPr lang="zh-CN" altLang="en-US" sz="4000" dirty="0"/>
          </a:p>
        </p:txBody>
      </p:sp>
      <p:graphicFrame>
        <p:nvGraphicFramePr>
          <p:cNvPr id="19458" name="Object 2"/>
          <p:cNvGraphicFramePr>
            <a:graphicFrameLocks noChangeAspect="1"/>
          </p:cNvGraphicFramePr>
          <p:nvPr/>
        </p:nvGraphicFramePr>
        <p:xfrm>
          <a:off x="1214414" y="2357430"/>
          <a:ext cx="214314" cy="364334"/>
        </p:xfrm>
        <a:graphic>
          <a:graphicData uri="http://schemas.openxmlformats.org/presentationml/2006/ole">
            <p:oleObj spid="_x0000_s19458" name="Equation" r:id="rId3" imgW="126720" imgH="215640" progId="Equation.DSMT4">
              <p:embed/>
            </p:oleObj>
          </a:graphicData>
        </a:graphic>
      </p:graphicFrame>
      <p:graphicFrame>
        <p:nvGraphicFramePr>
          <p:cNvPr id="19459" name="Object 3"/>
          <p:cNvGraphicFramePr>
            <a:graphicFrameLocks noChangeAspect="1"/>
          </p:cNvGraphicFramePr>
          <p:nvPr/>
        </p:nvGraphicFramePr>
        <p:xfrm>
          <a:off x="6357950" y="2357430"/>
          <a:ext cx="277814" cy="357190"/>
        </p:xfrm>
        <a:graphic>
          <a:graphicData uri="http://schemas.openxmlformats.org/presentationml/2006/ole">
            <p:oleObj spid="_x0000_s19459" name="Equation" r:id="rId4" imgW="126720" imgH="215640" progId="Equation.DSMT4">
              <p:embed/>
            </p:oleObj>
          </a:graphicData>
        </a:graphic>
      </p:graphicFrame>
      <p:graphicFrame>
        <p:nvGraphicFramePr>
          <p:cNvPr id="19460" name="Object 4"/>
          <p:cNvGraphicFramePr>
            <a:graphicFrameLocks noChangeAspect="1"/>
          </p:cNvGraphicFramePr>
          <p:nvPr/>
        </p:nvGraphicFramePr>
        <p:xfrm>
          <a:off x="4071934" y="2714620"/>
          <a:ext cx="870650" cy="357190"/>
        </p:xfrm>
        <a:graphic>
          <a:graphicData uri="http://schemas.openxmlformats.org/presentationml/2006/ole">
            <p:oleObj spid="_x0000_s19460" name="Equation" r:id="rId5" imgW="495000" imgH="203040" progId="Equation.DSMT4">
              <p:embed/>
            </p:oleObj>
          </a:graphicData>
        </a:graphic>
      </p:graphicFrame>
      <p:graphicFrame>
        <p:nvGraphicFramePr>
          <p:cNvPr id="19461" name="Object 5"/>
          <p:cNvGraphicFramePr>
            <a:graphicFrameLocks noChangeAspect="1"/>
          </p:cNvGraphicFramePr>
          <p:nvPr/>
        </p:nvGraphicFramePr>
        <p:xfrm>
          <a:off x="6518981" y="3000372"/>
          <a:ext cx="267597" cy="358776"/>
        </p:xfrm>
        <a:graphic>
          <a:graphicData uri="http://schemas.openxmlformats.org/presentationml/2006/ole">
            <p:oleObj spid="_x0000_s19461" name="Equation" r:id="rId6" imgW="126720" imgH="215640" progId="Equation.DSMT4">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定义</a:t>
            </a:r>
            <a:r>
              <a:rPr lang="en-US" altLang="zh-CN" sz="2300" dirty="0" smtClean="0">
                <a:latin typeface="宋体" pitchFamily="2" charset="-122"/>
                <a:ea typeface="宋体" pitchFamily="2" charset="-122"/>
              </a:rPr>
              <a:t>2.2.2</a:t>
            </a:r>
          </a:p>
          <a:p>
            <a:r>
              <a:rPr lang="zh-CN" altLang="en-US" sz="2300" dirty="0" smtClean="0">
                <a:latin typeface="宋体" pitchFamily="2" charset="-122"/>
                <a:ea typeface="宋体" pitchFamily="2" charset="-122"/>
              </a:rPr>
              <a:t>设参数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的后验分布      贝叶斯估计为 ，则      的后验期望</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称为  的后验均方差，而其平方根          称为  的后验标准误，其中符号   表示用条件分布     求期望，当  为                                                                                                   </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的后验期望          时，则</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称为后验方差，其平方根         称为后验标准差。</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估计</a:t>
            </a:r>
            <a:endParaRPr lang="zh-CN" altLang="en-US" sz="4000" dirty="0"/>
          </a:p>
        </p:txBody>
      </p:sp>
      <p:graphicFrame>
        <p:nvGraphicFramePr>
          <p:cNvPr id="20482" name="Object 2"/>
          <p:cNvGraphicFramePr>
            <a:graphicFrameLocks noChangeAspect="1"/>
          </p:cNvGraphicFramePr>
          <p:nvPr/>
        </p:nvGraphicFramePr>
        <p:xfrm>
          <a:off x="3428992" y="1928802"/>
          <a:ext cx="944171" cy="387352"/>
        </p:xfrm>
        <a:graphic>
          <a:graphicData uri="http://schemas.openxmlformats.org/presentationml/2006/ole">
            <p:oleObj spid="_x0000_s20482" name="Equation" r:id="rId3" imgW="495000" imgH="203040" progId="Equation.DSMT4">
              <p:embed/>
            </p:oleObj>
          </a:graphicData>
        </a:graphic>
      </p:graphicFrame>
      <p:graphicFrame>
        <p:nvGraphicFramePr>
          <p:cNvPr id="20483" name="Object 3"/>
          <p:cNvGraphicFramePr>
            <a:graphicFrameLocks noChangeAspect="1"/>
          </p:cNvGraphicFramePr>
          <p:nvPr/>
        </p:nvGraphicFramePr>
        <p:xfrm>
          <a:off x="6072198" y="1928802"/>
          <a:ext cx="277814" cy="393702"/>
        </p:xfrm>
        <a:graphic>
          <a:graphicData uri="http://schemas.openxmlformats.org/presentationml/2006/ole">
            <p:oleObj spid="_x0000_s20483" name="Equation" r:id="rId4" imgW="126720" imgH="215640" progId="Equation.DSMT4">
              <p:embed/>
            </p:oleObj>
          </a:graphicData>
        </a:graphic>
      </p:graphicFrame>
      <p:graphicFrame>
        <p:nvGraphicFramePr>
          <p:cNvPr id="20484" name="Object 4"/>
          <p:cNvGraphicFramePr>
            <a:graphicFrameLocks noChangeAspect="1"/>
          </p:cNvGraphicFramePr>
          <p:nvPr/>
        </p:nvGraphicFramePr>
        <p:xfrm>
          <a:off x="6858016" y="1928802"/>
          <a:ext cx="855583" cy="406402"/>
        </p:xfrm>
        <a:graphic>
          <a:graphicData uri="http://schemas.openxmlformats.org/presentationml/2006/ole">
            <p:oleObj spid="_x0000_s20484" name="Equation" r:id="rId5" imgW="507960" imgH="241200" progId="Equation.DSMT4">
              <p:embed/>
            </p:oleObj>
          </a:graphicData>
        </a:graphic>
      </p:graphicFrame>
      <p:graphicFrame>
        <p:nvGraphicFramePr>
          <p:cNvPr id="20485" name="Object 5"/>
          <p:cNvGraphicFramePr>
            <a:graphicFrameLocks noChangeAspect="1"/>
          </p:cNvGraphicFramePr>
          <p:nvPr/>
        </p:nvGraphicFramePr>
        <p:xfrm>
          <a:off x="2428860" y="2808284"/>
          <a:ext cx="3093385" cy="477840"/>
        </p:xfrm>
        <a:graphic>
          <a:graphicData uri="http://schemas.openxmlformats.org/presentationml/2006/ole">
            <p:oleObj spid="_x0000_s20485" name="Equation" r:id="rId6" imgW="1562040" imgH="241200" progId="Equation.DSMT4">
              <p:embed/>
            </p:oleObj>
          </a:graphicData>
        </a:graphic>
      </p:graphicFrame>
      <p:graphicFrame>
        <p:nvGraphicFramePr>
          <p:cNvPr id="20486" name="Object 6"/>
          <p:cNvGraphicFramePr>
            <a:graphicFrameLocks noChangeAspect="1"/>
          </p:cNvGraphicFramePr>
          <p:nvPr/>
        </p:nvGraphicFramePr>
        <p:xfrm>
          <a:off x="1500166" y="3429000"/>
          <a:ext cx="285752" cy="428628"/>
        </p:xfrm>
        <a:graphic>
          <a:graphicData uri="http://schemas.openxmlformats.org/presentationml/2006/ole">
            <p:oleObj spid="_x0000_s20486" name="Equation" r:id="rId7" imgW="126720" imgH="215640" progId="Equation.DSMT4">
              <p:embed/>
            </p:oleObj>
          </a:graphicData>
        </a:graphic>
      </p:graphicFrame>
      <p:graphicFrame>
        <p:nvGraphicFramePr>
          <p:cNvPr id="20487" name="Object 7"/>
          <p:cNvGraphicFramePr>
            <a:graphicFrameLocks noChangeAspect="1"/>
          </p:cNvGraphicFramePr>
          <p:nvPr/>
        </p:nvGraphicFramePr>
        <p:xfrm>
          <a:off x="5286380" y="3311337"/>
          <a:ext cx="1428760" cy="546291"/>
        </p:xfrm>
        <a:graphic>
          <a:graphicData uri="http://schemas.openxmlformats.org/presentationml/2006/ole">
            <p:oleObj spid="_x0000_s20487" name="Equation" r:id="rId8" imgW="863280" imgH="330120" progId="Equation.DSMT4">
              <p:embed/>
            </p:oleObj>
          </a:graphicData>
        </a:graphic>
      </p:graphicFrame>
      <p:graphicFrame>
        <p:nvGraphicFramePr>
          <p:cNvPr id="20488" name="Object 8"/>
          <p:cNvGraphicFramePr>
            <a:graphicFrameLocks noChangeAspect="1"/>
          </p:cNvGraphicFramePr>
          <p:nvPr/>
        </p:nvGraphicFramePr>
        <p:xfrm>
          <a:off x="7286644" y="3500438"/>
          <a:ext cx="285752" cy="350839"/>
        </p:xfrm>
        <a:graphic>
          <a:graphicData uri="http://schemas.openxmlformats.org/presentationml/2006/ole">
            <p:oleObj spid="_x0000_s20488" name="Equation" r:id="rId9" imgW="126720" imgH="215640" progId="Equation.DSMT4">
              <p:embed/>
            </p:oleObj>
          </a:graphicData>
        </a:graphic>
      </p:graphicFrame>
      <p:graphicFrame>
        <p:nvGraphicFramePr>
          <p:cNvPr id="20489" name="Object 9"/>
          <p:cNvGraphicFramePr>
            <a:graphicFrameLocks noChangeAspect="1"/>
          </p:cNvGraphicFramePr>
          <p:nvPr/>
        </p:nvGraphicFramePr>
        <p:xfrm>
          <a:off x="3209916" y="3857628"/>
          <a:ext cx="433390" cy="309564"/>
        </p:xfrm>
        <a:graphic>
          <a:graphicData uri="http://schemas.openxmlformats.org/presentationml/2006/ole">
            <p:oleObj spid="_x0000_s20489" name="Equation" r:id="rId10" imgW="266400" imgH="190440" progId="Equation.DSMT4">
              <p:embed/>
            </p:oleObj>
          </a:graphicData>
        </a:graphic>
      </p:graphicFrame>
      <p:graphicFrame>
        <p:nvGraphicFramePr>
          <p:cNvPr id="20490" name="Object 10"/>
          <p:cNvGraphicFramePr>
            <a:graphicFrameLocks noChangeAspect="1"/>
          </p:cNvGraphicFramePr>
          <p:nvPr/>
        </p:nvGraphicFramePr>
        <p:xfrm>
          <a:off x="5643570" y="3908062"/>
          <a:ext cx="714380" cy="306756"/>
        </p:xfrm>
        <a:graphic>
          <a:graphicData uri="http://schemas.openxmlformats.org/presentationml/2006/ole">
            <p:oleObj spid="_x0000_s20490" name="Equation" r:id="rId11" imgW="495000" imgH="203040" progId="Equation.DSMT4">
              <p:embed/>
            </p:oleObj>
          </a:graphicData>
        </a:graphic>
      </p:graphicFrame>
      <p:graphicFrame>
        <p:nvGraphicFramePr>
          <p:cNvPr id="20491" name="Object 11"/>
          <p:cNvGraphicFramePr>
            <a:graphicFrameLocks noChangeAspect="1"/>
          </p:cNvGraphicFramePr>
          <p:nvPr/>
        </p:nvGraphicFramePr>
        <p:xfrm>
          <a:off x="7908108" y="3813972"/>
          <a:ext cx="235792" cy="400846"/>
        </p:xfrm>
        <a:graphic>
          <a:graphicData uri="http://schemas.openxmlformats.org/presentationml/2006/ole">
            <p:oleObj spid="_x0000_s20491" name="Equation" r:id="rId12" imgW="126720" imgH="215640" progId="Equation.DSMT4">
              <p:embed/>
            </p:oleObj>
          </a:graphicData>
        </a:graphic>
      </p:graphicFrame>
      <p:graphicFrame>
        <p:nvGraphicFramePr>
          <p:cNvPr id="20492" name="Object 12"/>
          <p:cNvGraphicFramePr>
            <a:graphicFrameLocks noChangeAspect="1"/>
          </p:cNvGraphicFramePr>
          <p:nvPr/>
        </p:nvGraphicFramePr>
        <p:xfrm>
          <a:off x="2714611" y="4214818"/>
          <a:ext cx="1371611" cy="428628"/>
        </p:xfrm>
        <a:graphic>
          <a:graphicData uri="http://schemas.openxmlformats.org/presentationml/2006/ole">
            <p:oleObj spid="_x0000_s20492" name="Equation" r:id="rId13" imgW="812520" imgH="253800" progId="Equation.DSMT4">
              <p:embed/>
            </p:oleObj>
          </a:graphicData>
        </a:graphic>
      </p:graphicFrame>
      <p:graphicFrame>
        <p:nvGraphicFramePr>
          <p:cNvPr id="20493" name="Object 13"/>
          <p:cNvGraphicFramePr>
            <a:graphicFrameLocks noChangeAspect="1"/>
          </p:cNvGraphicFramePr>
          <p:nvPr/>
        </p:nvGraphicFramePr>
        <p:xfrm>
          <a:off x="2357422" y="4714884"/>
          <a:ext cx="4648224" cy="484190"/>
        </p:xfrm>
        <a:graphic>
          <a:graphicData uri="http://schemas.openxmlformats.org/presentationml/2006/ole">
            <p:oleObj spid="_x0000_s20493" name="Equation" r:id="rId14" imgW="2438280" imgH="253800" progId="Equation.DSMT4">
              <p:embed/>
            </p:oleObj>
          </a:graphicData>
        </a:graphic>
      </p:graphicFrame>
      <p:graphicFrame>
        <p:nvGraphicFramePr>
          <p:cNvPr id="20494" name="Object 14"/>
          <p:cNvGraphicFramePr>
            <a:graphicFrameLocks noChangeAspect="1"/>
          </p:cNvGraphicFramePr>
          <p:nvPr/>
        </p:nvGraphicFramePr>
        <p:xfrm>
          <a:off x="4214810" y="5286387"/>
          <a:ext cx="1214446" cy="517633"/>
        </p:xfrm>
        <a:graphic>
          <a:graphicData uri="http://schemas.openxmlformats.org/presentationml/2006/ole">
            <p:oleObj spid="_x0000_s20494" name="Equation" r:id="rId15" imgW="774360" imgH="330120" progId="Equation.DSMT4">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019638"/>
          </a:xfrm>
        </p:spPr>
        <p:txBody>
          <a:bodyPr>
            <a:normAutofit/>
          </a:bodyPr>
          <a:lstStyle/>
          <a:p>
            <a:r>
              <a:rPr lang="zh-CN" altLang="en-US" sz="2300" dirty="0" smtClean="0">
                <a:latin typeface="宋体" pitchFamily="2" charset="-122"/>
                <a:ea typeface="宋体" pitchFamily="2" charset="-122"/>
              </a:rPr>
              <a:t>后验均方差与后验方差有如下关系：</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500" dirty="0" smtClean="0">
                <a:latin typeface="宋体" pitchFamily="2" charset="-122"/>
                <a:ea typeface="宋体" pitchFamily="2" charset="-122"/>
              </a:rPr>
              <a:t>这表明，当  为后验均值         时，可使后验均方差达到最小，所以实际中常取后验均值作为</a:t>
            </a:r>
            <a:r>
              <a:rPr lang="el-GR" altLang="zh-CN" sz="2500" dirty="0" smtClean="0">
                <a:latin typeface="宋体" pitchFamily="2" charset="-122"/>
                <a:ea typeface="宋体" pitchFamily="2" charset="-122"/>
              </a:rPr>
              <a:t>θ</a:t>
            </a:r>
            <a:r>
              <a:rPr lang="zh-CN" altLang="en-US" sz="2500" dirty="0" smtClean="0">
                <a:latin typeface="宋体" pitchFamily="2" charset="-122"/>
                <a:ea typeface="宋体" pitchFamily="2" charset="-122"/>
              </a:rPr>
              <a:t>的贝叶斯估计值。</a:t>
            </a:r>
            <a:endParaRPr lang="en-US" altLang="zh-CN" sz="25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第二节 估计</a:t>
            </a:r>
            <a:endParaRPr lang="zh-CN" altLang="en-US" sz="4000" dirty="0"/>
          </a:p>
        </p:txBody>
      </p:sp>
      <p:pic>
        <p:nvPicPr>
          <p:cNvPr id="4" name="图片 3" descr="图像 8.png"/>
          <p:cNvPicPr>
            <a:picLocks noChangeAspect="1"/>
          </p:cNvPicPr>
          <p:nvPr/>
        </p:nvPicPr>
        <p:blipFill>
          <a:blip r:embed="rId3"/>
          <a:stretch>
            <a:fillRect/>
          </a:stretch>
        </p:blipFill>
        <p:spPr>
          <a:xfrm>
            <a:off x="1785918" y="2071678"/>
            <a:ext cx="4695742" cy="1500198"/>
          </a:xfrm>
          <a:prstGeom prst="rect">
            <a:avLst/>
          </a:prstGeom>
        </p:spPr>
      </p:pic>
      <p:graphicFrame>
        <p:nvGraphicFramePr>
          <p:cNvPr id="21506" name="Object 2"/>
          <p:cNvGraphicFramePr>
            <a:graphicFrameLocks noChangeAspect="1"/>
          </p:cNvGraphicFramePr>
          <p:nvPr/>
        </p:nvGraphicFramePr>
        <p:xfrm>
          <a:off x="2571736" y="3929066"/>
          <a:ext cx="285752" cy="364334"/>
        </p:xfrm>
        <a:graphic>
          <a:graphicData uri="http://schemas.openxmlformats.org/presentationml/2006/ole">
            <p:oleObj spid="_x0000_s21506" name="Equation" r:id="rId4" imgW="126720" imgH="215640" progId="Equation.DSMT4">
              <p:embed/>
            </p:oleObj>
          </a:graphicData>
        </a:graphic>
      </p:graphicFrame>
      <p:graphicFrame>
        <p:nvGraphicFramePr>
          <p:cNvPr id="21507" name="Object 3"/>
          <p:cNvGraphicFramePr>
            <a:graphicFrameLocks noChangeAspect="1"/>
          </p:cNvGraphicFramePr>
          <p:nvPr/>
        </p:nvGraphicFramePr>
        <p:xfrm>
          <a:off x="4429124" y="3929066"/>
          <a:ext cx="1320806" cy="412752"/>
        </p:xfrm>
        <a:graphic>
          <a:graphicData uri="http://schemas.openxmlformats.org/presentationml/2006/ole">
            <p:oleObj spid="_x0000_s21507" name="Equation" r:id="rId5" imgW="812520" imgH="253800" progId="Equation.DSMT4">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957</TotalTime>
  <Words>3011</Words>
  <Application>Microsoft Office PowerPoint</Application>
  <PresentationFormat>全屏显示(4:3)</PresentationFormat>
  <Paragraphs>218</Paragraphs>
  <Slides>36</Slides>
  <Notes>0</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36</vt:i4>
      </vt:variant>
    </vt:vector>
  </HeadingPairs>
  <TitlesOfParts>
    <vt:vector size="39" baseType="lpstr">
      <vt:lpstr>聚合</vt:lpstr>
      <vt:lpstr>Equation</vt:lpstr>
      <vt:lpstr>MathType 6.0 Equation</vt:lpstr>
      <vt:lpstr>第二章 贝叶斯推断</vt:lpstr>
      <vt:lpstr>第二章 贝叶斯推断</vt:lpstr>
      <vt:lpstr>第一节 条件方法</vt:lpstr>
      <vt:lpstr>第一节 条件方法</vt:lpstr>
      <vt:lpstr>第二节 估计</vt:lpstr>
      <vt:lpstr>第二节 估计</vt:lpstr>
      <vt:lpstr>第二节 估计</vt:lpstr>
      <vt:lpstr>第二节 估计</vt:lpstr>
      <vt:lpstr>第二节 估计</vt:lpstr>
      <vt:lpstr>第三节 区间估计</vt:lpstr>
      <vt:lpstr>第三节 区间估计</vt:lpstr>
      <vt:lpstr>第三节 区间估计</vt:lpstr>
      <vt:lpstr>第三节 区间估计</vt:lpstr>
      <vt:lpstr>第三节 区间估计</vt:lpstr>
      <vt:lpstr>第三节 区间估计</vt:lpstr>
      <vt:lpstr>第三节 区间估计</vt:lpstr>
      <vt:lpstr>第三节 区间估计</vt:lpstr>
      <vt:lpstr>第四节 假设检验</vt:lpstr>
      <vt:lpstr>第四节 假设检验</vt:lpstr>
      <vt:lpstr>第四节 假设检验</vt:lpstr>
      <vt:lpstr>第四节 假设检验</vt:lpstr>
      <vt:lpstr>第四节 假设检验</vt:lpstr>
      <vt:lpstr>第四节 假设检验</vt:lpstr>
      <vt:lpstr>第四节 假设检验</vt:lpstr>
      <vt:lpstr>第四节 假设检验</vt:lpstr>
      <vt:lpstr>第四节 假设检验</vt:lpstr>
      <vt:lpstr>第四节 假设检验</vt:lpstr>
      <vt:lpstr>第四节 假设检验</vt:lpstr>
      <vt:lpstr>第四节 假设检验</vt:lpstr>
      <vt:lpstr>第五节 预测</vt:lpstr>
      <vt:lpstr>第五节 预测</vt:lpstr>
      <vt:lpstr>第五节 预测</vt:lpstr>
      <vt:lpstr>第六节 似然原理</vt:lpstr>
      <vt:lpstr>第六节 似然原理</vt:lpstr>
      <vt:lpstr>第六节 似然原理</vt:lpstr>
      <vt:lpstr>幻灯片 36</vt:lpstr>
    </vt:vector>
  </TitlesOfParts>
  <Company>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贝叶斯推断</dc:title>
  <dc:creator>USER</dc:creator>
  <cp:lastModifiedBy>USER</cp:lastModifiedBy>
  <cp:revision>200</cp:revision>
  <dcterms:created xsi:type="dcterms:W3CDTF">2014-07-08T07:30:43Z</dcterms:created>
  <dcterms:modified xsi:type="dcterms:W3CDTF">2014-07-10T07:54:38Z</dcterms:modified>
</cp:coreProperties>
</file>